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8" r:id="rId1"/>
  </p:sldMasterIdLst>
  <p:notesMasterIdLst>
    <p:notesMasterId r:id="rId52"/>
  </p:notesMasterIdLst>
  <p:sldIdLst>
    <p:sldId id="285" r:id="rId2"/>
    <p:sldId id="256" r:id="rId3"/>
    <p:sldId id="315" r:id="rId4"/>
    <p:sldId id="260" r:id="rId5"/>
    <p:sldId id="257" r:id="rId6"/>
    <p:sldId id="275" r:id="rId7"/>
    <p:sldId id="274" r:id="rId8"/>
    <p:sldId id="276" r:id="rId9"/>
    <p:sldId id="258" r:id="rId10"/>
    <p:sldId id="277" r:id="rId11"/>
    <p:sldId id="278" r:id="rId12"/>
    <p:sldId id="279" r:id="rId13"/>
    <p:sldId id="280" r:id="rId14"/>
    <p:sldId id="281" r:id="rId15"/>
    <p:sldId id="282" r:id="rId16"/>
    <p:sldId id="283" r:id="rId17"/>
    <p:sldId id="284" r:id="rId18"/>
    <p:sldId id="273" r:id="rId19"/>
    <p:sldId id="286" r:id="rId20"/>
    <p:sldId id="287" r:id="rId21"/>
    <p:sldId id="288" r:id="rId22"/>
    <p:sldId id="289" r:id="rId23"/>
    <p:sldId id="290" r:id="rId24"/>
    <p:sldId id="293" r:id="rId25"/>
    <p:sldId id="294" r:id="rId26"/>
    <p:sldId id="295" r:id="rId27"/>
    <p:sldId id="299" r:id="rId28"/>
    <p:sldId id="300" r:id="rId29"/>
    <p:sldId id="297" r:id="rId30"/>
    <p:sldId id="296" r:id="rId31"/>
    <p:sldId id="266" r:id="rId32"/>
    <p:sldId id="316" r:id="rId33"/>
    <p:sldId id="305" r:id="rId34"/>
    <p:sldId id="304" r:id="rId35"/>
    <p:sldId id="306" r:id="rId36"/>
    <p:sldId id="307" r:id="rId37"/>
    <p:sldId id="308" r:id="rId38"/>
    <p:sldId id="265" r:id="rId39"/>
    <p:sldId id="264" r:id="rId40"/>
    <p:sldId id="311" r:id="rId41"/>
    <p:sldId id="310" r:id="rId42"/>
    <p:sldId id="268" r:id="rId43"/>
    <p:sldId id="314" r:id="rId44"/>
    <p:sldId id="312" r:id="rId45"/>
    <p:sldId id="298" r:id="rId46"/>
    <p:sldId id="263" r:id="rId47"/>
    <p:sldId id="301" r:id="rId48"/>
    <p:sldId id="313" r:id="rId49"/>
    <p:sldId id="302" r:id="rId50"/>
    <p:sldId id="30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2"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954E1-FE19-449E-BCEB-F9AF41070F1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3D63382-B2E6-4C44-BC92-556799D3C16A}">
      <dgm:prSet/>
      <dgm:spPr/>
      <dgm:t>
        <a:bodyPr/>
        <a:lstStyle/>
        <a:p>
          <a:r>
            <a:rPr lang="en-US" u="sng"/>
            <a:t>Wonder (verb)-</a:t>
          </a:r>
          <a:r>
            <a:rPr lang="en-US"/>
            <a:t> means to be fixated or fascinated with or by something (usually a person, place or thing) or to be curious about something.</a:t>
          </a:r>
        </a:p>
      </dgm:t>
    </dgm:pt>
    <dgm:pt modelId="{BEBC612D-095F-4D7A-AF96-B7F7220AD2D8}" type="parTrans" cxnId="{5D1ABE02-8FC6-4DA0-930A-1AEE17767C48}">
      <dgm:prSet/>
      <dgm:spPr/>
      <dgm:t>
        <a:bodyPr/>
        <a:lstStyle/>
        <a:p>
          <a:endParaRPr lang="en-US"/>
        </a:p>
      </dgm:t>
    </dgm:pt>
    <dgm:pt modelId="{5F4A1153-4E72-4320-A79C-35F42C995097}" type="sibTrans" cxnId="{5D1ABE02-8FC6-4DA0-930A-1AEE17767C48}">
      <dgm:prSet/>
      <dgm:spPr/>
      <dgm:t>
        <a:bodyPr/>
        <a:lstStyle/>
        <a:p>
          <a:endParaRPr lang="en-US"/>
        </a:p>
      </dgm:t>
    </dgm:pt>
    <dgm:pt modelId="{720F89D3-133C-432D-906B-C9C052877BED}">
      <dgm:prSet/>
      <dgm:spPr/>
      <dgm:t>
        <a:bodyPr/>
        <a:lstStyle/>
        <a:p>
          <a:r>
            <a:rPr lang="en-US" u="sng"/>
            <a:t>Wonder (noun)-</a:t>
          </a:r>
          <a:r>
            <a:rPr lang="en-US"/>
            <a:t> a feeling of surprise mingled with admiration, caused by something beautiful, unexpected, unfamiliar, or inexplicable.</a:t>
          </a:r>
        </a:p>
      </dgm:t>
    </dgm:pt>
    <dgm:pt modelId="{4393662A-C3DC-42E5-AEAA-C3CC195915B6}" type="parTrans" cxnId="{AC5EAD46-265C-47A3-8EF9-2C13B083EB1D}">
      <dgm:prSet/>
      <dgm:spPr/>
      <dgm:t>
        <a:bodyPr/>
        <a:lstStyle/>
        <a:p>
          <a:endParaRPr lang="en-US"/>
        </a:p>
      </dgm:t>
    </dgm:pt>
    <dgm:pt modelId="{6C232601-477C-4250-AFD1-EAF71F0924AE}" type="sibTrans" cxnId="{AC5EAD46-265C-47A3-8EF9-2C13B083EB1D}">
      <dgm:prSet/>
      <dgm:spPr/>
      <dgm:t>
        <a:bodyPr/>
        <a:lstStyle/>
        <a:p>
          <a:endParaRPr lang="en-US"/>
        </a:p>
      </dgm:t>
    </dgm:pt>
    <dgm:pt modelId="{748B95DE-48D5-48C2-90F1-7E6DA38EA044}" type="pres">
      <dgm:prSet presAssocID="{1E6954E1-FE19-449E-BCEB-F9AF41070F11}" presName="hierChild1" presStyleCnt="0">
        <dgm:presLayoutVars>
          <dgm:chPref val="1"/>
          <dgm:dir/>
          <dgm:animOne val="branch"/>
          <dgm:animLvl val="lvl"/>
          <dgm:resizeHandles/>
        </dgm:presLayoutVars>
      </dgm:prSet>
      <dgm:spPr/>
    </dgm:pt>
    <dgm:pt modelId="{96AD71B0-0A64-4CC4-8C47-3C138D50A5E2}" type="pres">
      <dgm:prSet presAssocID="{93D63382-B2E6-4C44-BC92-556799D3C16A}" presName="hierRoot1" presStyleCnt="0"/>
      <dgm:spPr/>
    </dgm:pt>
    <dgm:pt modelId="{85FE732D-8E5D-48BE-9823-1DBF7A01267F}" type="pres">
      <dgm:prSet presAssocID="{93D63382-B2E6-4C44-BC92-556799D3C16A}" presName="composite" presStyleCnt="0"/>
      <dgm:spPr/>
    </dgm:pt>
    <dgm:pt modelId="{10CB6555-7908-48CD-B3F8-2408FA4AC3DF}" type="pres">
      <dgm:prSet presAssocID="{93D63382-B2E6-4C44-BC92-556799D3C16A}" presName="background" presStyleLbl="node0" presStyleIdx="0" presStyleCnt="2"/>
      <dgm:spPr/>
    </dgm:pt>
    <dgm:pt modelId="{1745BFE2-E1FE-4E58-88F9-E67926A0686E}" type="pres">
      <dgm:prSet presAssocID="{93D63382-B2E6-4C44-BC92-556799D3C16A}" presName="text" presStyleLbl="fgAcc0" presStyleIdx="0" presStyleCnt="2">
        <dgm:presLayoutVars>
          <dgm:chPref val="3"/>
        </dgm:presLayoutVars>
      </dgm:prSet>
      <dgm:spPr/>
    </dgm:pt>
    <dgm:pt modelId="{4584A1A8-F75B-46CA-811B-487092957C05}" type="pres">
      <dgm:prSet presAssocID="{93D63382-B2E6-4C44-BC92-556799D3C16A}" presName="hierChild2" presStyleCnt="0"/>
      <dgm:spPr/>
    </dgm:pt>
    <dgm:pt modelId="{115E6442-262E-4070-9DF2-90E7D51C5595}" type="pres">
      <dgm:prSet presAssocID="{720F89D3-133C-432D-906B-C9C052877BED}" presName="hierRoot1" presStyleCnt="0"/>
      <dgm:spPr/>
    </dgm:pt>
    <dgm:pt modelId="{88D26010-B513-45BD-A22F-42081EF3D93A}" type="pres">
      <dgm:prSet presAssocID="{720F89D3-133C-432D-906B-C9C052877BED}" presName="composite" presStyleCnt="0"/>
      <dgm:spPr/>
    </dgm:pt>
    <dgm:pt modelId="{9BAEC1A0-2C31-453F-AD3F-FAF37F7742F9}" type="pres">
      <dgm:prSet presAssocID="{720F89D3-133C-432D-906B-C9C052877BED}" presName="background" presStyleLbl="node0" presStyleIdx="1" presStyleCnt="2"/>
      <dgm:spPr/>
    </dgm:pt>
    <dgm:pt modelId="{D248DAFA-0565-48D1-94E8-3A95C0ACB154}" type="pres">
      <dgm:prSet presAssocID="{720F89D3-133C-432D-906B-C9C052877BED}" presName="text" presStyleLbl="fgAcc0" presStyleIdx="1" presStyleCnt="2">
        <dgm:presLayoutVars>
          <dgm:chPref val="3"/>
        </dgm:presLayoutVars>
      </dgm:prSet>
      <dgm:spPr/>
    </dgm:pt>
    <dgm:pt modelId="{7144CAC5-2DCA-40C1-877B-9F065048FB8D}" type="pres">
      <dgm:prSet presAssocID="{720F89D3-133C-432D-906B-C9C052877BED}" presName="hierChild2" presStyleCnt="0"/>
      <dgm:spPr/>
    </dgm:pt>
  </dgm:ptLst>
  <dgm:cxnLst>
    <dgm:cxn modelId="{5D1ABE02-8FC6-4DA0-930A-1AEE17767C48}" srcId="{1E6954E1-FE19-449E-BCEB-F9AF41070F11}" destId="{93D63382-B2E6-4C44-BC92-556799D3C16A}" srcOrd="0" destOrd="0" parTransId="{BEBC612D-095F-4D7A-AF96-B7F7220AD2D8}" sibTransId="{5F4A1153-4E72-4320-A79C-35F42C995097}"/>
    <dgm:cxn modelId="{4178E920-E518-486F-B0EA-E2CA92C1516A}" type="presOf" srcId="{1E6954E1-FE19-449E-BCEB-F9AF41070F11}" destId="{748B95DE-48D5-48C2-90F1-7E6DA38EA044}" srcOrd="0" destOrd="0" presId="urn:microsoft.com/office/officeart/2005/8/layout/hierarchy1"/>
    <dgm:cxn modelId="{AC5EAD46-265C-47A3-8EF9-2C13B083EB1D}" srcId="{1E6954E1-FE19-449E-BCEB-F9AF41070F11}" destId="{720F89D3-133C-432D-906B-C9C052877BED}" srcOrd="1" destOrd="0" parTransId="{4393662A-C3DC-42E5-AEAA-C3CC195915B6}" sibTransId="{6C232601-477C-4250-AFD1-EAF71F0924AE}"/>
    <dgm:cxn modelId="{B99A78BC-6DFA-49B0-B13F-F127334F15C4}" type="presOf" srcId="{93D63382-B2E6-4C44-BC92-556799D3C16A}" destId="{1745BFE2-E1FE-4E58-88F9-E67926A0686E}" srcOrd="0" destOrd="0" presId="urn:microsoft.com/office/officeart/2005/8/layout/hierarchy1"/>
    <dgm:cxn modelId="{B44BF2C9-9F04-4B49-A1AA-31DBD21CDBA9}" type="presOf" srcId="{720F89D3-133C-432D-906B-C9C052877BED}" destId="{D248DAFA-0565-48D1-94E8-3A95C0ACB154}" srcOrd="0" destOrd="0" presId="urn:microsoft.com/office/officeart/2005/8/layout/hierarchy1"/>
    <dgm:cxn modelId="{766AFA25-E5BC-47F0-8E08-008263ABDB50}" type="presParOf" srcId="{748B95DE-48D5-48C2-90F1-7E6DA38EA044}" destId="{96AD71B0-0A64-4CC4-8C47-3C138D50A5E2}" srcOrd="0" destOrd="0" presId="urn:microsoft.com/office/officeart/2005/8/layout/hierarchy1"/>
    <dgm:cxn modelId="{DA8C4DFF-E6E4-40BB-BCAC-F3EEEED86423}" type="presParOf" srcId="{96AD71B0-0A64-4CC4-8C47-3C138D50A5E2}" destId="{85FE732D-8E5D-48BE-9823-1DBF7A01267F}" srcOrd="0" destOrd="0" presId="urn:microsoft.com/office/officeart/2005/8/layout/hierarchy1"/>
    <dgm:cxn modelId="{8D239936-603D-4595-BAE0-7868D6854F23}" type="presParOf" srcId="{85FE732D-8E5D-48BE-9823-1DBF7A01267F}" destId="{10CB6555-7908-48CD-B3F8-2408FA4AC3DF}" srcOrd="0" destOrd="0" presId="urn:microsoft.com/office/officeart/2005/8/layout/hierarchy1"/>
    <dgm:cxn modelId="{FE37DCBE-70B9-4A99-8E7F-595601923171}" type="presParOf" srcId="{85FE732D-8E5D-48BE-9823-1DBF7A01267F}" destId="{1745BFE2-E1FE-4E58-88F9-E67926A0686E}" srcOrd="1" destOrd="0" presId="urn:microsoft.com/office/officeart/2005/8/layout/hierarchy1"/>
    <dgm:cxn modelId="{E53BBB1D-B2F7-4FD7-B1E1-39583895641E}" type="presParOf" srcId="{96AD71B0-0A64-4CC4-8C47-3C138D50A5E2}" destId="{4584A1A8-F75B-46CA-811B-487092957C05}" srcOrd="1" destOrd="0" presId="urn:microsoft.com/office/officeart/2005/8/layout/hierarchy1"/>
    <dgm:cxn modelId="{72CCA5B2-CF39-443C-8A00-017B19D06429}" type="presParOf" srcId="{748B95DE-48D5-48C2-90F1-7E6DA38EA044}" destId="{115E6442-262E-4070-9DF2-90E7D51C5595}" srcOrd="1" destOrd="0" presId="urn:microsoft.com/office/officeart/2005/8/layout/hierarchy1"/>
    <dgm:cxn modelId="{4C3F301E-CC60-4ADC-97C5-45CE214378C5}" type="presParOf" srcId="{115E6442-262E-4070-9DF2-90E7D51C5595}" destId="{88D26010-B513-45BD-A22F-42081EF3D93A}" srcOrd="0" destOrd="0" presId="urn:microsoft.com/office/officeart/2005/8/layout/hierarchy1"/>
    <dgm:cxn modelId="{BEACAC2B-16A5-473B-9BC7-A645DB7AF54E}" type="presParOf" srcId="{88D26010-B513-45BD-A22F-42081EF3D93A}" destId="{9BAEC1A0-2C31-453F-AD3F-FAF37F7742F9}" srcOrd="0" destOrd="0" presId="urn:microsoft.com/office/officeart/2005/8/layout/hierarchy1"/>
    <dgm:cxn modelId="{0386454F-A14F-40F0-A018-FCA91339F444}" type="presParOf" srcId="{88D26010-B513-45BD-A22F-42081EF3D93A}" destId="{D248DAFA-0565-48D1-94E8-3A95C0ACB154}" srcOrd="1" destOrd="0" presId="urn:microsoft.com/office/officeart/2005/8/layout/hierarchy1"/>
    <dgm:cxn modelId="{E4F95E4E-78E3-45AB-8244-F67CEAE7755E}" type="presParOf" srcId="{115E6442-262E-4070-9DF2-90E7D51C5595}" destId="{7144CAC5-2DCA-40C1-877B-9F065048FB8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B6555-7908-48CD-B3F8-2408FA4AC3DF}">
      <dsp:nvSpPr>
        <dsp:cNvPr id="0" name=""/>
        <dsp:cNvSpPr/>
      </dsp:nvSpPr>
      <dsp:spPr>
        <a:xfrm>
          <a:off x="1205"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45BFE2-E1FE-4E58-88F9-E67926A0686E}">
      <dsp:nvSpPr>
        <dsp:cNvPr id="0" name=""/>
        <dsp:cNvSpPr/>
      </dsp:nvSpPr>
      <dsp:spPr>
        <a:xfrm>
          <a:off x="471217"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u="sng" kern="1200"/>
            <a:t>Wonder (verb)-</a:t>
          </a:r>
          <a:r>
            <a:rPr lang="en-US" sz="2700" kern="1200"/>
            <a:t> means to be fixated or fascinated with or by something (usually a person, place or thing) or to be curious about something.</a:t>
          </a:r>
        </a:p>
      </dsp:txBody>
      <dsp:txXfrm>
        <a:off x="549891" y="857605"/>
        <a:ext cx="4072760" cy="2528770"/>
      </dsp:txXfrm>
    </dsp:sp>
    <dsp:sp modelId="{9BAEC1A0-2C31-453F-AD3F-FAF37F7742F9}">
      <dsp:nvSpPr>
        <dsp:cNvPr id="0" name=""/>
        <dsp:cNvSpPr/>
      </dsp:nvSpPr>
      <dsp:spPr>
        <a:xfrm>
          <a:off x="5171337"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48DAFA-0565-48D1-94E8-3A95C0ACB154}">
      <dsp:nvSpPr>
        <dsp:cNvPr id="0" name=""/>
        <dsp:cNvSpPr/>
      </dsp:nvSpPr>
      <dsp:spPr>
        <a:xfrm>
          <a:off x="5641349"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u="sng" kern="1200"/>
            <a:t>Wonder (noun)-</a:t>
          </a:r>
          <a:r>
            <a:rPr lang="en-US" sz="2700" kern="1200"/>
            <a:t> a feeling of surprise mingled with admiration, caused by something beautiful, unexpected, unfamiliar, or inexplicable.</a:t>
          </a:r>
        </a:p>
      </dsp:txBody>
      <dsp:txXfrm>
        <a:off x="5720023" y="857605"/>
        <a:ext cx="4072760" cy="25287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57E59-52E1-4DF0-A5C3-3FF8A780EBAC}" type="datetimeFigureOut">
              <a:rPr lang="en-CA" smtClean="0"/>
              <a:t>2020-02-20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F0637-966A-4DD8-B776-AC891F01BDBC}" type="slidenum">
              <a:rPr lang="en-CA" smtClean="0"/>
              <a:t>‹#›</a:t>
            </a:fld>
            <a:endParaRPr lang="en-CA"/>
          </a:p>
        </p:txBody>
      </p:sp>
    </p:spTree>
    <p:extLst>
      <p:ext uri="{BB962C8B-B14F-4D97-AF65-F5344CB8AC3E}">
        <p14:creationId xmlns:p14="http://schemas.microsoft.com/office/powerpoint/2010/main" val="2534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a:t>
            </a:r>
          </a:p>
        </p:txBody>
      </p:sp>
      <p:sp>
        <p:nvSpPr>
          <p:cNvPr id="4" name="Slide Number Placeholder 3"/>
          <p:cNvSpPr>
            <a:spLocks noGrp="1"/>
          </p:cNvSpPr>
          <p:nvPr>
            <p:ph type="sldNum" sz="quarter" idx="5"/>
          </p:nvPr>
        </p:nvSpPr>
        <p:spPr/>
        <p:txBody>
          <a:bodyPr/>
          <a:lstStyle/>
          <a:p>
            <a:fld id="{C341CB8C-67F1-445B-9E35-1D85532DDB65}" type="slidenum">
              <a:rPr lang="en-CA" smtClean="0"/>
              <a:t>7</a:t>
            </a:fld>
            <a:endParaRPr lang="en-CA"/>
          </a:p>
        </p:txBody>
      </p:sp>
    </p:spTree>
    <p:extLst>
      <p:ext uri="{BB962C8B-B14F-4D97-AF65-F5344CB8AC3E}">
        <p14:creationId xmlns:p14="http://schemas.microsoft.com/office/powerpoint/2010/main" val="81768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341CB8C-67F1-445B-9E35-1D85532DDB65}" type="slidenum">
              <a:rPr lang="en-CA" smtClean="0"/>
              <a:t>45</a:t>
            </a:fld>
            <a:endParaRPr lang="en-CA"/>
          </a:p>
        </p:txBody>
      </p:sp>
    </p:spTree>
    <p:extLst>
      <p:ext uri="{BB962C8B-B14F-4D97-AF65-F5344CB8AC3E}">
        <p14:creationId xmlns:p14="http://schemas.microsoft.com/office/powerpoint/2010/main" val="131979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2AC24A9-CCB6-4F8D-B8DB-C2F3692CFA5A}" type="datetimeFigureOut">
              <a:rPr lang="en-US" smtClean="0"/>
              <a:t>2/20/2020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2DC25EE-239B-4C5F-AAD1-255A7D5F1EE2}"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960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38163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6209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2112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43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3174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2/20/2020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1323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3936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2/20/2020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3051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2/20/2020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81756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322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2AC24A9-CCB6-4F8D-B8DB-C2F3692CFA5A}" type="datetimeFigureOut">
              <a:rPr lang="en-US" smtClean="0"/>
              <a:t>2/20/2020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61018592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elenigal33.wixsite.com/thestarquiltproject" TargetMode="External"/><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elenigal33.wixsite.com/thestarquiltprojec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edu.gov.mb.ca/k12/docs/policy/abpersp/ab_persp.pdf" TargetMode="External"/><Relationship Id="rId2" Type="http://schemas.openxmlformats.org/officeDocument/2006/relationships/hyperlink" Target="https://www.edu.gov.mb.ca/k12/cur/arts/visual/framework_k-8.html" TargetMode="External"/><Relationship Id="rId1" Type="http://schemas.openxmlformats.org/officeDocument/2006/relationships/slideLayout" Target="../slideLayouts/slideLayout7.xml"/><Relationship Id="rId6" Type="http://schemas.openxmlformats.org/officeDocument/2006/relationships/hyperlink" Target="https://education.alberta.ca/media/3615876/our-words-our-ways.pdf" TargetMode="External"/><Relationship Id="rId5" Type="http://schemas.openxmlformats.org/officeDocument/2006/relationships/hyperlink" Target="http://www.edu.gov.mb.ca/k12/cur/socstud/foundation_gr9/overview1.pdf" TargetMode="External"/><Relationship Id="rId4" Type="http://schemas.openxmlformats.org/officeDocument/2006/relationships/hyperlink" Target="http://www.edu.gov.mb.ca/k12/abedu/perspectives/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theguardian.com/science/2007/apr/29/theobserversuknewspages.uknew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6C9CCC80-7A96-41CB-8626-BBA75D236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2DAD7A7A-010A-4015-B647-7A27BB535D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BC60B4-3B14-46C8-8EA3-FD87E2172E05}"/>
              </a:ext>
            </a:extLst>
          </p:cNvPr>
          <p:cNvSpPr>
            <a:spLocks noGrp="1"/>
          </p:cNvSpPr>
          <p:nvPr>
            <p:ph type="title"/>
          </p:nvPr>
        </p:nvSpPr>
        <p:spPr>
          <a:xfrm>
            <a:off x="1109980" y="3895344"/>
            <a:ext cx="9966960" cy="1490472"/>
          </a:xfrm>
        </p:spPr>
        <p:txBody>
          <a:bodyPr vert="horz" lIns="91440" tIns="45720" rIns="91440" bIns="45720" rtlCol="0" anchor="b">
            <a:normAutofit/>
          </a:bodyPr>
          <a:lstStyle/>
          <a:p>
            <a:pPr algn="ctr">
              <a:lnSpc>
                <a:spcPct val="85000"/>
              </a:lnSpc>
            </a:pPr>
            <a:r>
              <a:rPr lang="en-US" sz="5100" b="1" cap="all" dirty="0"/>
              <a:t>Please sit at a table in groups of 4 or 5. </a:t>
            </a:r>
          </a:p>
        </p:txBody>
      </p:sp>
      <p:pic>
        <p:nvPicPr>
          <p:cNvPr id="6146" name="Picture 2" descr="Image result for Smiley Face">
            <a:extLst>
              <a:ext uri="{FF2B5EF4-FFF2-40B4-BE49-F238E27FC236}">
                <a16:creationId xmlns:a16="http://schemas.microsoft.com/office/drawing/2014/main" id="{57592063-EC83-4603-BCB1-3AAF8FA9D5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94630" y="838090"/>
            <a:ext cx="4202740" cy="2796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52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3E80-73C1-4EAD-BB1F-18F0C84963FB}"/>
              </a:ext>
            </a:extLst>
          </p:cNvPr>
          <p:cNvSpPr>
            <a:spLocks noGrp="1"/>
          </p:cNvSpPr>
          <p:nvPr>
            <p:ph type="title"/>
          </p:nvPr>
        </p:nvSpPr>
        <p:spPr>
          <a:xfrm>
            <a:off x="1158240" y="768221"/>
            <a:ext cx="9875520" cy="1356360"/>
          </a:xfrm>
        </p:spPr>
        <p:txBody>
          <a:bodyPr>
            <a:noAutofit/>
          </a:bodyPr>
          <a:lstStyle/>
          <a:p>
            <a:r>
              <a:rPr lang="en-US" sz="2800" b="1" i="1" dirty="0"/>
              <a:t>Now…… </a:t>
            </a:r>
            <a:r>
              <a:rPr lang="en-US" sz="2800" i="1" dirty="0"/>
              <a:t>Create at least 3-5 questions you have relating to any of the following words or topics. You also may come up with other questions that involve other words or topics relating to names or the story we just read</a:t>
            </a:r>
            <a:endParaRPr lang="en-CA" sz="2800" dirty="0"/>
          </a:p>
        </p:txBody>
      </p:sp>
      <p:sp>
        <p:nvSpPr>
          <p:cNvPr id="4" name="Rectangle 3">
            <a:extLst>
              <a:ext uri="{FF2B5EF4-FFF2-40B4-BE49-F238E27FC236}">
                <a16:creationId xmlns:a16="http://schemas.microsoft.com/office/drawing/2014/main" id="{27A86506-9D0D-4B55-B189-68DDFB48EF5C}"/>
              </a:ext>
            </a:extLst>
          </p:cNvPr>
          <p:cNvSpPr/>
          <p:nvPr/>
        </p:nvSpPr>
        <p:spPr>
          <a:xfrm>
            <a:off x="2640563" y="1956630"/>
            <a:ext cx="10571583" cy="4452501"/>
          </a:xfrm>
          <a:prstGeom prst="rect">
            <a:avLst/>
          </a:prstGeom>
        </p:spPr>
        <p:txBody>
          <a:bodyPr wrap="square">
            <a:spAutoFit/>
          </a:bodyPr>
          <a:lstStyle/>
          <a:p>
            <a:pPr>
              <a:spcAft>
                <a:spcPts val="800"/>
              </a:spcAft>
            </a:pPr>
            <a:br>
              <a:rPr lang="en-US" i="1" dirty="0">
                <a:latin typeface="Century Gothic" panose="020B0502020202020204" pitchFamily="34" charset="0"/>
                <a:ea typeface="Calibri" panose="020F0502020204030204" pitchFamily="34" charset="0"/>
                <a:cs typeface="Times New Roman" panose="02020603050405020304" pitchFamily="18" charset="0"/>
              </a:rPr>
            </a:br>
            <a:br>
              <a:rPr lang="en-US" i="1" dirty="0">
                <a:latin typeface="Century Gothic" panose="020B0502020202020204" pitchFamily="34" charset="0"/>
                <a:ea typeface="Calibri" panose="020F0502020204030204" pitchFamily="34" charset="0"/>
                <a:cs typeface="Times New Roman" panose="02020603050405020304" pitchFamily="18" charset="0"/>
              </a:rPr>
            </a:br>
            <a:r>
              <a:rPr lang="en-US" sz="2000" b="1" dirty="0">
                <a:latin typeface="Century Gothic" panose="020B0502020202020204" pitchFamily="34" charset="0"/>
                <a:ea typeface="Calibri" panose="020F0502020204030204" pitchFamily="34" charset="0"/>
                <a:cs typeface="Times New Roman" panose="02020603050405020304" pitchFamily="18" charset="0"/>
              </a:rPr>
              <a:t>Name Giving             Names               Birth</a:t>
            </a:r>
            <a:br>
              <a:rPr lang="en-US" sz="2000" b="1" dirty="0">
                <a:latin typeface="Century Gothic" panose="020B0502020202020204" pitchFamily="34" charset="0"/>
                <a:ea typeface="Calibri" panose="020F0502020204030204" pitchFamily="34" charset="0"/>
                <a:cs typeface="Times New Roman" panose="02020603050405020304" pitchFamily="18" charset="0"/>
              </a:rPr>
            </a:br>
            <a:br>
              <a:rPr lang="en-US" sz="2000" b="1" dirty="0">
                <a:latin typeface="Century Gothic" panose="020B0502020202020204" pitchFamily="34" charset="0"/>
                <a:ea typeface="Calibri" panose="020F0502020204030204" pitchFamily="34" charset="0"/>
                <a:cs typeface="Times New Roman" panose="02020603050405020304" pitchFamily="18" charset="0"/>
              </a:rPr>
            </a:br>
            <a:br>
              <a:rPr lang="en-US" sz="2000" b="1" dirty="0">
                <a:latin typeface="Century Gothic" panose="020B0502020202020204" pitchFamily="34" charset="0"/>
                <a:ea typeface="Calibri" panose="020F0502020204030204" pitchFamily="34" charset="0"/>
                <a:cs typeface="Times New Roman" panose="02020603050405020304" pitchFamily="18" charset="0"/>
              </a:rPr>
            </a:br>
            <a:r>
              <a:rPr lang="en-US" sz="2000" b="1" dirty="0">
                <a:latin typeface="Century Gothic" panose="020B0502020202020204" pitchFamily="34" charset="0"/>
                <a:ea typeface="Calibri" panose="020F0502020204030204" pitchFamily="34" charset="0"/>
                <a:cs typeface="Times New Roman" panose="02020603050405020304" pitchFamily="18" charset="0"/>
              </a:rPr>
              <a:t>History                     Heritage                  Identity </a:t>
            </a:r>
            <a:br>
              <a:rPr lang="en-US" sz="2000" b="1" dirty="0">
                <a:latin typeface="Century Gothic" panose="020B0502020202020204" pitchFamily="34" charset="0"/>
                <a:ea typeface="Calibri" panose="020F0502020204030204" pitchFamily="34" charset="0"/>
                <a:cs typeface="Times New Roman" panose="02020603050405020304" pitchFamily="18" charset="0"/>
              </a:rPr>
            </a:br>
            <a:br>
              <a:rPr lang="en-US" sz="2000" b="1" dirty="0">
                <a:latin typeface="Century Gothic" panose="020B0502020202020204" pitchFamily="34" charset="0"/>
                <a:ea typeface="Calibri" panose="020F0502020204030204" pitchFamily="34" charset="0"/>
                <a:cs typeface="Times New Roman" panose="02020603050405020304" pitchFamily="18" charset="0"/>
              </a:rPr>
            </a:br>
            <a:br>
              <a:rPr lang="en-US" sz="2000" b="1" dirty="0">
                <a:latin typeface="Century Gothic" panose="020B0502020202020204" pitchFamily="34" charset="0"/>
                <a:ea typeface="Calibri" panose="020F0502020204030204" pitchFamily="34" charset="0"/>
                <a:cs typeface="Times New Roman" panose="02020603050405020304" pitchFamily="18" charset="0"/>
              </a:rPr>
            </a:br>
            <a:r>
              <a:rPr lang="en-US" sz="2000" b="1" dirty="0">
                <a:latin typeface="Century Gothic" panose="020B0502020202020204" pitchFamily="34" charset="0"/>
                <a:ea typeface="Calibri" panose="020F0502020204030204" pitchFamily="34" charset="0"/>
                <a:cs typeface="Times New Roman" panose="02020603050405020304" pitchFamily="18" charset="0"/>
              </a:rPr>
              <a:t>Me                             Them                       Us           </a:t>
            </a:r>
            <a:br>
              <a:rPr lang="en-US" sz="2000" b="1" dirty="0">
                <a:latin typeface="Century Gothic" panose="020B0502020202020204" pitchFamily="34" charset="0"/>
                <a:ea typeface="Calibri" panose="020F0502020204030204" pitchFamily="34" charset="0"/>
                <a:cs typeface="Times New Roman" panose="02020603050405020304" pitchFamily="18" charset="0"/>
              </a:rPr>
            </a:br>
            <a:r>
              <a:rPr lang="en-US" sz="2000" b="1" dirty="0">
                <a:latin typeface="Century Gothic" panose="020B0502020202020204" pitchFamily="34" charset="0"/>
                <a:ea typeface="Calibri" panose="020F0502020204030204" pitchFamily="34" charset="0"/>
                <a:cs typeface="Times New Roman" panose="02020603050405020304" pitchFamily="18" charset="0"/>
              </a:rPr>
              <a:t> </a:t>
            </a:r>
            <a:endParaRPr lang="en-CA" sz="1400" dirty="0">
              <a:latin typeface="Century Gothic" panose="020B0502020202020204" pitchFamily="34" charset="0"/>
              <a:ea typeface="Calibri" panose="020F0502020204030204" pitchFamily="34" charset="0"/>
              <a:cs typeface="Times New Roman" panose="02020603050405020304" pitchFamily="18" charset="0"/>
            </a:endParaRPr>
          </a:p>
          <a:p>
            <a:pPr>
              <a:spcAft>
                <a:spcPts val="800"/>
              </a:spcAft>
            </a:pPr>
            <a:r>
              <a:rPr lang="en-US" sz="2000" b="1" dirty="0">
                <a:latin typeface="Century Gothic" panose="020B0502020202020204" pitchFamily="34" charset="0"/>
                <a:ea typeface="Calibri" panose="020F0502020204030204" pitchFamily="34" charset="0"/>
                <a:cs typeface="Times New Roman" panose="02020603050405020304" pitchFamily="18" charset="0"/>
              </a:rPr>
              <a:t>Citizen                      Tradition                 Community</a:t>
            </a:r>
            <a:br>
              <a:rPr lang="en-US" sz="2000" b="1" dirty="0">
                <a:latin typeface="Century Gothic" panose="020B0502020202020204" pitchFamily="34" charset="0"/>
                <a:ea typeface="Calibri" panose="020F0502020204030204" pitchFamily="34" charset="0"/>
                <a:cs typeface="Times New Roman" panose="02020603050405020304" pitchFamily="18" charset="0"/>
              </a:rPr>
            </a:br>
            <a:br>
              <a:rPr lang="en-US" sz="2000" b="1" dirty="0">
                <a:latin typeface="Century Gothic" panose="020B0502020202020204" pitchFamily="34" charset="0"/>
                <a:ea typeface="Calibri" panose="020F0502020204030204" pitchFamily="34" charset="0"/>
                <a:cs typeface="Times New Roman" panose="02020603050405020304" pitchFamily="18" charset="0"/>
              </a:rPr>
            </a:br>
            <a:endParaRPr lang="en-CA" sz="1400" dirty="0">
              <a:latin typeface="Century Gothic" panose="020B0502020202020204" pitchFamily="34" charset="0"/>
              <a:ea typeface="Calibri" panose="020F0502020204030204" pitchFamily="34" charset="0"/>
              <a:cs typeface="Times New Roman" panose="02020603050405020304" pitchFamily="18" charset="0"/>
            </a:endParaRPr>
          </a:p>
          <a:p>
            <a:r>
              <a:rPr lang="en-US" sz="2000" b="1" dirty="0">
                <a:latin typeface="Century Gothic" panose="020B0502020202020204" pitchFamily="34" charset="0"/>
                <a:ea typeface="Calibri" panose="020F0502020204030204" pitchFamily="34" charset="0"/>
                <a:cs typeface="Times New Roman" panose="02020603050405020304" pitchFamily="18" charset="0"/>
              </a:rPr>
              <a:t>Belonging                Inclusion </a:t>
            </a:r>
            <a:endParaRPr lang="en-CA" sz="2000" dirty="0"/>
          </a:p>
        </p:txBody>
      </p:sp>
    </p:spTree>
    <p:extLst>
      <p:ext uri="{BB962C8B-B14F-4D97-AF65-F5344CB8AC3E}">
        <p14:creationId xmlns:p14="http://schemas.microsoft.com/office/powerpoint/2010/main" val="4160840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101" name="Rectangle 72">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4102" name="Straight Connector 74">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03" name="Rectangle 76">
            <a:extLst>
              <a:ext uri="{FF2B5EF4-FFF2-40B4-BE49-F238E27FC236}">
                <a16:creationId xmlns:a16="http://schemas.microsoft.com/office/drawing/2014/main" id="{8677094E-F0FE-4EC2-9511-5A411A2E1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4104" name="Rectangle 78">
            <a:extLst>
              <a:ext uri="{FF2B5EF4-FFF2-40B4-BE49-F238E27FC236}">
                <a16:creationId xmlns:a16="http://schemas.microsoft.com/office/drawing/2014/main" id="{E0E1ADA3-256B-436F-BB84-15BF272B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4105" name="Straight Connector 80">
            <a:extLst>
              <a:ext uri="{FF2B5EF4-FFF2-40B4-BE49-F238E27FC236}">
                <a16:creationId xmlns:a16="http://schemas.microsoft.com/office/drawing/2014/main" id="{7DDC7D3D-A4F6-4638-B02B-2DBB6C11F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06" name="Rectangle 82">
            <a:extLst>
              <a:ext uri="{FF2B5EF4-FFF2-40B4-BE49-F238E27FC236}">
                <a16:creationId xmlns:a16="http://schemas.microsoft.com/office/drawing/2014/main" id="{5C091E65-5627-4CC0-82AA-74A3C89D7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8C00A4-C3B1-4290-8F13-CC7FA771FE3A}"/>
              </a:ext>
            </a:extLst>
          </p:cNvPr>
          <p:cNvSpPr>
            <a:spLocks noGrp="1"/>
          </p:cNvSpPr>
          <p:nvPr>
            <p:ph type="title"/>
          </p:nvPr>
        </p:nvSpPr>
        <p:spPr>
          <a:xfrm>
            <a:off x="6736924" y="857675"/>
            <a:ext cx="4566230" cy="3437782"/>
          </a:xfrm>
        </p:spPr>
        <p:txBody>
          <a:bodyPr vert="horz" lIns="91440" tIns="45720" rIns="91440" bIns="45720" rtlCol="0" anchor="b">
            <a:normAutofit/>
          </a:bodyPr>
          <a:lstStyle/>
          <a:p>
            <a:pPr algn="ctr">
              <a:lnSpc>
                <a:spcPct val="85000"/>
              </a:lnSpc>
            </a:pPr>
            <a:r>
              <a:rPr lang="en-US" sz="2300" b="1" cap="all" dirty="0">
                <a:solidFill>
                  <a:srgbClr val="FFFFFF"/>
                </a:solidFill>
              </a:rPr>
              <a:t>Read the short poem “To No One In Particular.” Circle, highlight or underline words or phrases that stand out to you. Include a reason why this word or phrase stood out to you. </a:t>
            </a:r>
          </a:p>
        </p:txBody>
      </p:sp>
      <p:pic>
        <p:nvPicPr>
          <p:cNvPr id="4098" name="Picture 2">
            <a:extLst>
              <a:ext uri="{FF2B5EF4-FFF2-40B4-BE49-F238E27FC236}">
                <a16:creationId xmlns:a16="http://schemas.microsoft.com/office/drawing/2014/main" id="{D4118749-33C8-4752-AFFC-1F02504D6F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2" r="7668" b="1"/>
          <a:stretch/>
        </p:blipFill>
        <p:spPr bwMode="auto">
          <a:xfrm>
            <a:off x="872064" y="857675"/>
            <a:ext cx="4593715" cy="514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27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43BE-CEC4-4DF6-BA6E-873157A670E5}"/>
              </a:ext>
            </a:extLst>
          </p:cNvPr>
          <p:cNvSpPr>
            <a:spLocks noGrp="1"/>
          </p:cNvSpPr>
          <p:nvPr>
            <p:ph type="title"/>
          </p:nvPr>
        </p:nvSpPr>
        <p:spPr>
          <a:xfrm>
            <a:off x="1143000" y="609600"/>
            <a:ext cx="9875520" cy="1356360"/>
          </a:xfrm>
        </p:spPr>
        <p:txBody>
          <a:bodyPr>
            <a:normAutofit/>
          </a:bodyPr>
          <a:lstStyle/>
          <a:p>
            <a:r>
              <a:rPr lang="en-CA" dirty="0"/>
              <a:t>Wonder: </a:t>
            </a:r>
          </a:p>
        </p:txBody>
      </p:sp>
      <p:graphicFrame>
        <p:nvGraphicFramePr>
          <p:cNvPr id="5" name="Content Placeholder 2">
            <a:extLst>
              <a:ext uri="{FF2B5EF4-FFF2-40B4-BE49-F238E27FC236}">
                <a16:creationId xmlns:a16="http://schemas.microsoft.com/office/drawing/2014/main" id="{67A143FA-69C7-4DBF-9A86-B7B13F7F3C20}"/>
              </a:ext>
            </a:extLst>
          </p:cNvPr>
          <p:cNvGraphicFramePr>
            <a:graphicFrameLocks noGrp="1"/>
          </p:cNvGraphicFramePr>
          <p:nvPr>
            <p:ph idx="1"/>
            <p:extLst>
              <p:ext uri="{D42A27DB-BD31-4B8C-83A1-F6EECF244321}">
                <p14:modId xmlns:p14="http://schemas.microsoft.com/office/powerpoint/2010/main" val="2419607770"/>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1237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2EE0-539B-47FE-98F3-ADA0012B5753}"/>
              </a:ext>
            </a:extLst>
          </p:cNvPr>
          <p:cNvSpPr>
            <a:spLocks noGrp="1"/>
          </p:cNvSpPr>
          <p:nvPr>
            <p:ph type="title"/>
          </p:nvPr>
        </p:nvSpPr>
        <p:spPr>
          <a:xfrm>
            <a:off x="1223554" y="390732"/>
            <a:ext cx="9875520" cy="2450841"/>
          </a:xfrm>
        </p:spPr>
        <p:txBody>
          <a:bodyPr>
            <a:normAutofit/>
          </a:bodyPr>
          <a:lstStyle/>
          <a:p>
            <a:r>
              <a:rPr lang="en-US" sz="3600" b="1" dirty="0">
                <a:solidFill>
                  <a:schemeClr val="tx1"/>
                </a:solidFill>
              </a:rPr>
              <a:t>FINALLY…..</a:t>
            </a:r>
            <a:r>
              <a:rPr lang="en-US" sz="3600" dirty="0">
                <a:solidFill>
                  <a:schemeClr val="tx1"/>
                </a:solidFill>
              </a:rPr>
              <a:t>Think back to the questions you created and the ideas, thoughts, or words that stood out to you today. See if you can create 4 I wonder statement. </a:t>
            </a:r>
            <a:endParaRPr lang="en-CA" sz="3600" dirty="0">
              <a:solidFill>
                <a:schemeClr val="tx1"/>
              </a:solidFill>
            </a:endParaRPr>
          </a:p>
        </p:txBody>
      </p:sp>
      <p:sp>
        <p:nvSpPr>
          <p:cNvPr id="4" name="Cloud 3">
            <a:extLst>
              <a:ext uri="{FF2B5EF4-FFF2-40B4-BE49-F238E27FC236}">
                <a16:creationId xmlns:a16="http://schemas.microsoft.com/office/drawing/2014/main" id="{ABDD82F1-DFD1-4B43-8A4D-CE7650E4C8F0}"/>
              </a:ext>
            </a:extLst>
          </p:cNvPr>
          <p:cNvSpPr/>
          <p:nvPr/>
        </p:nvSpPr>
        <p:spPr>
          <a:xfrm>
            <a:off x="2863999" y="2605198"/>
            <a:ext cx="6053455" cy="386207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5" name="Rectangle 4">
            <a:extLst>
              <a:ext uri="{FF2B5EF4-FFF2-40B4-BE49-F238E27FC236}">
                <a16:creationId xmlns:a16="http://schemas.microsoft.com/office/drawing/2014/main" id="{D7825805-9745-4B6A-B436-FE65E5D0A0C6}"/>
              </a:ext>
            </a:extLst>
          </p:cNvPr>
          <p:cNvSpPr/>
          <p:nvPr/>
        </p:nvSpPr>
        <p:spPr>
          <a:xfrm>
            <a:off x="3892176" y="3831762"/>
            <a:ext cx="1515158" cy="369332"/>
          </a:xfrm>
          <a:prstGeom prst="rect">
            <a:avLst/>
          </a:prstGeom>
        </p:spPr>
        <p:txBody>
          <a:bodyPr wrap="none">
            <a:spAutoFit/>
          </a:bodyPr>
          <a:lstStyle/>
          <a:p>
            <a:r>
              <a:rPr lang="en-US" b="1" dirty="0">
                <a:latin typeface="Century Gothic" panose="020B0502020202020204" pitchFamily="34" charset="0"/>
                <a:ea typeface="Calibri" panose="020F0502020204030204" pitchFamily="34" charset="0"/>
                <a:cs typeface="Times New Roman" panose="02020603050405020304" pitchFamily="18" charset="0"/>
              </a:rPr>
              <a:t>I wonder…..</a:t>
            </a:r>
            <a:endParaRPr lang="en-CA" dirty="0"/>
          </a:p>
        </p:txBody>
      </p:sp>
    </p:spTree>
    <p:extLst>
      <p:ext uri="{BB962C8B-B14F-4D97-AF65-F5344CB8AC3E}">
        <p14:creationId xmlns:p14="http://schemas.microsoft.com/office/powerpoint/2010/main" val="387300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2F93-483A-4DCA-9F12-6090354FBF51}"/>
              </a:ext>
            </a:extLst>
          </p:cNvPr>
          <p:cNvSpPr>
            <a:spLocks noGrp="1"/>
          </p:cNvSpPr>
          <p:nvPr>
            <p:ph type="title"/>
          </p:nvPr>
        </p:nvSpPr>
        <p:spPr/>
        <p:txBody>
          <a:bodyPr/>
          <a:lstStyle/>
          <a:p>
            <a:r>
              <a:rPr lang="en-CA" dirty="0"/>
              <a:t>Next….</a:t>
            </a:r>
          </a:p>
        </p:txBody>
      </p:sp>
      <p:sp>
        <p:nvSpPr>
          <p:cNvPr id="3" name="Content Placeholder 2">
            <a:extLst>
              <a:ext uri="{FF2B5EF4-FFF2-40B4-BE49-F238E27FC236}">
                <a16:creationId xmlns:a16="http://schemas.microsoft.com/office/drawing/2014/main" id="{625F77CC-F96C-42AC-85E6-C26AA6A94A00}"/>
              </a:ext>
            </a:extLst>
          </p:cNvPr>
          <p:cNvSpPr>
            <a:spLocks noGrp="1"/>
          </p:cNvSpPr>
          <p:nvPr>
            <p:ph idx="1"/>
          </p:nvPr>
        </p:nvSpPr>
        <p:spPr/>
        <p:txBody>
          <a:bodyPr>
            <a:normAutofit/>
          </a:bodyPr>
          <a:lstStyle/>
          <a:p>
            <a:r>
              <a:rPr lang="en-CA" sz="3200" dirty="0"/>
              <a:t>Step 1: Pick </a:t>
            </a:r>
            <a:r>
              <a:rPr lang="en-CA" sz="3200" b="1" dirty="0">
                <a:solidFill>
                  <a:schemeClr val="tx1"/>
                </a:solidFill>
              </a:rPr>
              <a:t>one </a:t>
            </a:r>
            <a:r>
              <a:rPr lang="en-CA" sz="3200" dirty="0"/>
              <a:t>of your I wonder statements and write it on one of the </a:t>
            </a:r>
            <a:r>
              <a:rPr lang="en-CA" sz="3200" b="1" dirty="0">
                <a:solidFill>
                  <a:srgbClr val="002060"/>
                </a:solidFill>
              </a:rPr>
              <a:t>blue</a:t>
            </a:r>
            <a:r>
              <a:rPr lang="en-CA" sz="3200" dirty="0">
                <a:solidFill>
                  <a:srgbClr val="002060"/>
                </a:solidFill>
              </a:rPr>
              <a:t> </a:t>
            </a:r>
            <a:r>
              <a:rPr lang="en-CA" sz="3200" dirty="0"/>
              <a:t>pieces of paper at your table. </a:t>
            </a:r>
            <a:br>
              <a:rPr lang="en-CA" sz="3200" dirty="0"/>
            </a:br>
            <a:endParaRPr lang="en-CA" sz="3200" dirty="0"/>
          </a:p>
          <a:p>
            <a:r>
              <a:rPr lang="en-CA" sz="3200" dirty="0"/>
              <a:t>Step 2: Give your </a:t>
            </a:r>
            <a:r>
              <a:rPr lang="en-CA" sz="3200" b="1" dirty="0">
                <a:solidFill>
                  <a:srgbClr val="002060"/>
                </a:solidFill>
              </a:rPr>
              <a:t>blue</a:t>
            </a:r>
            <a:r>
              <a:rPr lang="en-CA" sz="3200" dirty="0"/>
              <a:t> pieces of paper to a </a:t>
            </a:r>
            <a:r>
              <a:rPr lang="en-CA" sz="3200" b="1" dirty="0">
                <a:solidFill>
                  <a:schemeClr val="tx1"/>
                </a:solidFill>
              </a:rPr>
              <a:t>different </a:t>
            </a:r>
            <a:r>
              <a:rPr lang="en-CA" sz="3200" dirty="0"/>
              <a:t>table. </a:t>
            </a:r>
          </a:p>
        </p:txBody>
      </p:sp>
      <p:pic>
        <p:nvPicPr>
          <p:cNvPr id="5122" name="Picture 2" descr="Image result for Blue Piece of Paper">
            <a:extLst>
              <a:ext uri="{FF2B5EF4-FFF2-40B4-BE49-F238E27FC236}">
                <a16:creationId xmlns:a16="http://schemas.microsoft.com/office/drawing/2014/main" id="{7A678F4F-735C-4E9B-B4EF-5C7D06C7C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135" y="4609420"/>
            <a:ext cx="25146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6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26231-99B9-4C2D-93ED-242A880B033D}"/>
              </a:ext>
            </a:extLst>
          </p:cNvPr>
          <p:cNvSpPr>
            <a:spLocks noGrp="1"/>
          </p:cNvSpPr>
          <p:nvPr>
            <p:ph idx="1"/>
          </p:nvPr>
        </p:nvSpPr>
        <p:spPr>
          <a:xfrm>
            <a:off x="984380" y="1301620"/>
            <a:ext cx="9872871" cy="4038600"/>
          </a:xfrm>
        </p:spPr>
        <p:txBody>
          <a:bodyPr>
            <a:normAutofit fontScale="92500"/>
          </a:bodyPr>
          <a:lstStyle/>
          <a:p>
            <a:r>
              <a:rPr lang="en-CA" sz="3200" dirty="0">
                <a:solidFill>
                  <a:schemeClr val="tx1"/>
                </a:solidFill>
              </a:rPr>
              <a:t>Step 3: Open the envelope at your table. Inside you will find  I wonder statements students came up with from completing this same wonder book activity. </a:t>
            </a:r>
            <a:br>
              <a:rPr lang="en-CA" sz="3200" dirty="0">
                <a:solidFill>
                  <a:schemeClr val="tx1"/>
                </a:solidFill>
              </a:rPr>
            </a:br>
            <a:endParaRPr lang="en-CA" sz="3200" dirty="0">
              <a:solidFill>
                <a:schemeClr val="tx1"/>
              </a:solidFill>
            </a:endParaRPr>
          </a:p>
          <a:p>
            <a:r>
              <a:rPr lang="en-CA" sz="3200" dirty="0">
                <a:solidFill>
                  <a:schemeClr val="tx1"/>
                </a:solidFill>
              </a:rPr>
              <a:t>Step 4: Look at the student questions and see if there are any that are </a:t>
            </a:r>
            <a:r>
              <a:rPr lang="en-CA" sz="3200" b="1" i="1" dirty="0">
                <a:solidFill>
                  <a:srgbClr val="0070C0"/>
                </a:solidFill>
              </a:rPr>
              <a:t>similar</a:t>
            </a:r>
            <a:r>
              <a:rPr lang="en-CA" sz="3200" dirty="0">
                <a:solidFill>
                  <a:schemeClr val="tx1"/>
                </a:solidFill>
              </a:rPr>
              <a:t> to the adult created questions (ones on the blue sheets of paper). Work in your table groups to place similar or like questions into piles and </a:t>
            </a:r>
            <a:r>
              <a:rPr lang="en-CA" sz="3200" i="1" dirty="0">
                <a:solidFill>
                  <a:srgbClr val="FF0000"/>
                </a:solidFill>
              </a:rPr>
              <a:t>provide a reason </a:t>
            </a:r>
            <a:r>
              <a:rPr lang="en-CA" sz="3200" dirty="0">
                <a:solidFill>
                  <a:schemeClr val="tx1"/>
                </a:solidFill>
              </a:rPr>
              <a:t>as to why you are grouping them together. </a:t>
            </a:r>
          </a:p>
        </p:txBody>
      </p:sp>
    </p:spTree>
    <p:extLst>
      <p:ext uri="{BB962C8B-B14F-4D97-AF65-F5344CB8AC3E}">
        <p14:creationId xmlns:p14="http://schemas.microsoft.com/office/powerpoint/2010/main" val="3513072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66700-9F90-44CB-8023-CE296A35508A}"/>
              </a:ext>
            </a:extLst>
          </p:cNvPr>
          <p:cNvSpPr>
            <a:spLocks noGrp="1"/>
          </p:cNvSpPr>
          <p:nvPr>
            <p:ph type="title"/>
          </p:nvPr>
        </p:nvSpPr>
        <p:spPr/>
        <p:txBody>
          <a:bodyPr/>
          <a:lstStyle/>
          <a:p>
            <a:r>
              <a:rPr lang="en-CA" dirty="0"/>
              <a:t>Finally…</a:t>
            </a:r>
          </a:p>
        </p:txBody>
      </p:sp>
      <p:sp>
        <p:nvSpPr>
          <p:cNvPr id="3" name="Content Placeholder 2">
            <a:extLst>
              <a:ext uri="{FF2B5EF4-FFF2-40B4-BE49-F238E27FC236}">
                <a16:creationId xmlns:a16="http://schemas.microsoft.com/office/drawing/2014/main" id="{66FD8AFD-D055-4D8E-9E2C-B60CEFEC1427}"/>
              </a:ext>
            </a:extLst>
          </p:cNvPr>
          <p:cNvSpPr>
            <a:spLocks noGrp="1"/>
          </p:cNvSpPr>
          <p:nvPr>
            <p:ph idx="1"/>
          </p:nvPr>
        </p:nvSpPr>
        <p:spPr/>
        <p:txBody>
          <a:bodyPr>
            <a:normAutofit/>
          </a:bodyPr>
          <a:lstStyle/>
          <a:p>
            <a:r>
              <a:rPr lang="en-CA" sz="3200" dirty="0"/>
              <a:t>Step 5: </a:t>
            </a:r>
            <a:r>
              <a:rPr lang="en-CA" sz="3200" b="1" dirty="0">
                <a:solidFill>
                  <a:srgbClr val="7030A0"/>
                </a:solidFill>
              </a:rPr>
              <a:t>Individually</a:t>
            </a:r>
            <a:r>
              <a:rPr lang="en-CA" sz="3200" dirty="0"/>
              <a:t> pick </a:t>
            </a:r>
            <a:r>
              <a:rPr lang="en-CA" sz="3200" b="1" i="1" dirty="0">
                <a:solidFill>
                  <a:srgbClr val="00B0F0"/>
                </a:solidFill>
              </a:rPr>
              <a:t>one </a:t>
            </a:r>
            <a:r>
              <a:rPr lang="en-CA" sz="3200" dirty="0"/>
              <a:t>of the </a:t>
            </a:r>
            <a:r>
              <a:rPr lang="en-CA" sz="3200" b="1" i="1" dirty="0">
                <a:solidFill>
                  <a:schemeClr val="tx1"/>
                </a:solidFill>
              </a:rPr>
              <a:t>student questions </a:t>
            </a:r>
            <a:r>
              <a:rPr lang="en-CA" sz="3200" dirty="0"/>
              <a:t>(questions on white paper) that speaks to you. Come up with a </a:t>
            </a:r>
            <a:r>
              <a:rPr lang="en-CA" sz="3200" b="1" i="1" dirty="0">
                <a:solidFill>
                  <a:srgbClr val="FFC000"/>
                </a:solidFill>
              </a:rPr>
              <a:t>response to the question </a:t>
            </a:r>
            <a:r>
              <a:rPr lang="en-CA" sz="3200" dirty="0"/>
              <a:t>that still allows the topic to be </a:t>
            </a:r>
            <a:r>
              <a:rPr lang="en-CA" sz="3200" i="1" dirty="0">
                <a:solidFill>
                  <a:srgbClr val="7030A0"/>
                </a:solidFill>
              </a:rPr>
              <a:t>‘in play’ </a:t>
            </a:r>
            <a:r>
              <a:rPr lang="en-CA" sz="3200" dirty="0"/>
              <a:t>or </a:t>
            </a:r>
            <a:r>
              <a:rPr lang="en-CA" sz="3200" i="1" dirty="0">
                <a:solidFill>
                  <a:srgbClr val="00B0F0"/>
                </a:solidFill>
              </a:rPr>
              <a:t>open</a:t>
            </a:r>
            <a:r>
              <a:rPr lang="en-CA" sz="3200" dirty="0"/>
              <a:t> for </a:t>
            </a:r>
            <a:r>
              <a:rPr lang="en-CA" sz="3200" i="1" dirty="0">
                <a:solidFill>
                  <a:schemeClr val="tx1"/>
                </a:solidFill>
              </a:rPr>
              <a:t>further investigation</a:t>
            </a:r>
            <a:r>
              <a:rPr lang="en-CA" sz="3200" dirty="0"/>
              <a:t>. (You may write your answer underneath the question.) </a:t>
            </a:r>
          </a:p>
        </p:txBody>
      </p:sp>
    </p:spTree>
    <p:extLst>
      <p:ext uri="{BB962C8B-B14F-4D97-AF65-F5344CB8AC3E}">
        <p14:creationId xmlns:p14="http://schemas.microsoft.com/office/powerpoint/2010/main" val="3175909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0F95-C786-470D-9585-D155891F82D3}"/>
              </a:ext>
            </a:extLst>
          </p:cNvPr>
          <p:cNvSpPr>
            <a:spLocks noGrp="1"/>
          </p:cNvSpPr>
          <p:nvPr>
            <p:ph type="title"/>
          </p:nvPr>
        </p:nvSpPr>
        <p:spPr/>
        <p:txBody>
          <a:bodyPr/>
          <a:lstStyle/>
          <a:p>
            <a:r>
              <a:rPr lang="en-CA" b="1" dirty="0">
                <a:solidFill>
                  <a:srgbClr val="0070C0"/>
                </a:solidFill>
              </a:rPr>
              <a:t>Share with out with your table group….</a:t>
            </a:r>
          </a:p>
        </p:txBody>
      </p:sp>
      <p:sp>
        <p:nvSpPr>
          <p:cNvPr id="3" name="Content Placeholder 2">
            <a:extLst>
              <a:ext uri="{FF2B5EF4-FFF2-40B4-BE49-F238E27FC236}">
                <a16:creationId xmlns:a16="http://schemas.microsoft.com/office/drawing/2014/main" id="{F30FA16D-E29C-43C0-8A99-BC2405711654}"/>
              </a:ext>
            </a:extLst>
          </p:cNvPr>
          <p:cNvSpPr>
            <a:spLocks noGrp="1"/>
          </p:cNvSpPr>
          <p:nvPr>
            <p:ph idx="1"/>
          </p:nvPr>
        </p:nvSpPr>
        <p:spPr/>
        <p:txBody>
          <a:bodyPr>
            <a:normAutofit/>
          </a:bodyPr>
          <a:lstStyle/>
          <a:p>
            <a:r>
              <a:rPr lang="en-CA" sz="3600" dirty="0">
                <a:solidFill>
                  <a:schemeClr val="tx1"/>
                </a:solidFill>
              </a:rPr>
              <a:t>Which question did you choose? Why? </a:t>
            </a:r>
          </a:p>
          <a:p>
            <a:r>
              <a:rPr lang="en-CA" sz="3600" dirty="0">
                <a:solidFill>
                  <a:schemeClr val="tx1"/>
                </a:solidFill>
              </a:rPr>
              <a:t>How did you respond? Why?</a:t>
            </a:r>
          </a:p>
          <a:p>
            <a:r>
              <a:rPr lang="en-CA" sz="3600" dirty="0">
                <a:solidFill>
                  <a:schemeClr val="tx1"/>
                </a:solidFill>
              </a:rPr>
              <a:t>How do you see your response keeping the topic ‘in play’ or open for further investigation?</a:t>
            </a:r>
          </a:p>
        </p:txBody>
      </p:sp>
    </p:spTree>
    <p:extLst>
      <p:ext uri="{BB962C8B-B14F-4D97-AF65-F5344CB8AC3E}">
        <p14:creationId xmlns:p14="http://schemas.microsoft.com/office/powerpoint/2010/main" val="400182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173E015F-75A0-45E0-A4BF-ECEB62F8800E}"/>
              </a:ext>
            </a:extLst>
          </p:cNvPr>
          <p:cNvPicPr>
            <a:picLocks noChangeAspect="1"/>
          </p:cNvPicPr>
          <p:nvPr/>
        </p:nvPicPr>
        <p:blipFill rotWithShape="1">
          <a:blip r:embed="rId2">
            <a:extLst>
              <a:ext uri="{28A0092B-C50C-407E-A947-70E740481C1C}">
                <a14:useLocalDpi xmlns:a14="http://schemas.microsoft.com/office/drawing/2010/main" val="0"/>
              </a:ext>
            </a:extLst>
          </a:blip>
          <a:srcRect t="8280" b="16720"/>
          <a:stretch/>
        </p:blipFill>
        <p:spPr>
          <a:xfrm>
            <a:off x="298267" y="-248184"/>
            <a:ext cx="11669486" cy="6564087"/>
          </a:xfrm>
          <a:prstGeom prst="rect">
            <a:avLst/>
          </a:prstGeom>
        </p:spPr>
      </p:pic>
    </p:spTree>
    <p:extLst>
      <p:ext uri="{BB962C8B-B14F-4D97-AF65-F5344CB8AC3E}">
        <p14:creationId xmlns:p14="http://schemas.microsoft.com/office/powerpoint/2010/main" val="55170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FB46-4525-43EC-96BF-E158A2E3647F}"/>
              </a:ext>
            </a:extLst>
          </p:cNvPr>
          <p:cNvSpPr>
            <a:spLocks noGrp="1"/>
          </p:cNvSpPr>
          <p:nvPr>
            <p:ph type="title"/>
          </p:nvPr>
        </p:nvSpPr>
        <p:spPr/>
        <p:txBody>
          <a:bodyPr/>
          <a:lstStyle/>
          <a:p>
            <a:r>
              <a:rPr lang="en-CA" dirty="0"/>
              <a:t>5 Minute Brain and Movement Break</a:t>
            </a:r>
          </a:p>
        </p:txBody>
      </p:sp>
      <p:sp>
        <p:nvSpPr>
          <p:cNvPr id="3" name="Text Placeholder 2">
            <a:extLst>
              <a:ext uri="{FF2B5EF4-FFF2-40B4-BE49-F238E27FC236}">
                <a16:creationId xmlns:a16="http://schemas.microsoft.com/office/drawing/2014/main" id="{15F5D8B3-2FA1-444A-994B-DF49D3501BD3}"/>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76478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6">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8">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Rectangle 20">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56421BE-1822-47C5-8A45-117D6E5EA167}"/>
              </a:ext>
            </a:extLst>
          </p:cNvPr>
          <p:cNvSpPr>
            <a:spLocks noGrp="1"/>
          </p:cNvSpPr>
          <p:nvPr>
            <p:ph type="ctrTitle"/>
          </p:nvPr>
        </p:nvSpPr>
        <p:spPr>
          <a:xfrm>
            <a:off x="8195138" y="857675"/>
            <a:ext cx="3113366" cy="3622844"/>
          </a:xfrm>
        </p:spPr>
        <p:txBody>
          <a:bodyPr>
            <a:normAutofit/>
          </a:bodyPr>
          <a:lstStyle/>
          <a:p>
            <a:r>
              <a:rPr lang="en-CA" sz="3400" dirty="0"/>
              <a:t>What’s in a Name? Fostering a Sense of Belonging Through the Wonder of Names. </a:t>
            </a:r>
          </a:p>
        </p:txBody>
      </p:sp>
      <p:sp>
        <p:nvSpPr>
          <p:cNvPr id="3" name="Subtitle 2">
            <a:extLst>
              <a:ext uri="{FF2B5EF4-FFF2-40B4-BE49-F238E27FC236}">
                <a16:creationId xmlns:a16="http://schemas.microsoft.com/office/drawing/2014/main" id="{8E53562B-2A2C-4FBB-9BC9-2CABF8ADBAB4}"/>
              </a:ext>
            </a:extLst>
          </p:cNvPr>
          <p:cNvSpPr>
            <a:spLocks noGrp="1"/>
          </p:cNvSpPr>
          <p:nvPr>
            <p:ph type="subTitle" idx="1"/>
          </p:nvPr>
        </p:nvSpPr>
        <p:spPr>
          <a:xfrm>
            <a:off x="8210328" y="4541697"/>
            <a:ext cx="3082986" cy="1543422"/>
          </a:xfrm>
        </p:spPr>
        <p:txBody>
          <a:bodyPr>
            <a:normAutofit/>
          </a:bodyPr>
          <a:lstStyle/>
          <a:p>
            <a:r>
              <a:rPr lang="en-CA" sz="2000" dirty="0"/>
              <a:t>Katie Jardine</a:t>
            </a:r>
          </a:p>
        </p:txBody>
      </p:sp>
      <p:pic>
        <p:nvPicPr>
          <p:cNvPr id="10" name="Picture 9" descr="A close up of a flag&#10;&#10;Description automatically generated">
            <a:extLst>
              <a:ext uri="{FF2B5EF4-FFF2-40B4-BE49-F238E27FC236}">
                <a16:creationId xmlns:a16="http://schemas.microsoft.com/office/drawing/2014/main" id="{A1051B5D-2E72-44C7-9BC3-E9931FADCE90}"/>
              </a:ext>
            </a:extLst>
          </p:cNvPr>
          <p:cNvPicPr>
            <a:picLocks noChangeAspect="1"/>
          </p:cNvPicPr>
          <p:nvPr/>
        </p:nvPicPr>
        <p:blipFill rotWithShape="1">
          <a:blip r:embed="rId2"/>
          <a:srcRect t="8748" b="8110"/>
          <a:stretch/>
        </p:blipFill>
        <p:spPr>
          <a:xfrm>
            <a:off x="872064" y="857675"/>
            <a:ext cx="6045576" cy="5140669"/>
          </a:xfrm>
          <a:prstGeom prst="rect">
            <a:avLst/>
          </a:prstGeom>
        </p:spPr>
      </p:pic>
    </p:spTree>
    <p:extLst>
      <p:ext uri="{BB962C8B-B14F-4D97-AF65-F5344CB8AC3E}">
        <p14:creationId xmlns:p14="http://schemas.microsoft.com/office/powerpoint/2010/main" val="731971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328E-C511-4E16-98D1-8D3D745E71DB}"/>
              </a:ext>
            </a:extLst>
          </p:cNvPr>
          <p:cNvSpPr>
            <a:spLocks noGrp="1"/>
          </p:cNvSpPr>
          <p:nvPr>
            <p:ph type="title"/>
          </p:nvPr>
        </p:nvSpPr>
        <p:spPr>
          <a:xfrm>
            <a:off x="1158240" y="1300065"/>
            <a:ext cx="9875520" cy="1356360"/>
          </a:xfrm>
        </p:spPr>
        <p:txBody>
          <a:bodyPr/>
          <a:lstStyle/>
          <a:p>
            <a:pPr algn="ctr"/>
            <a:r>
              <a:rPr lang="en-CA" dirty="0"/>
              <a:t>Part II:</a:t>
            </a:r>
            <a:r>
              <a:rPr lang="en-CA" dirty="0">
                <a:solidFill>
                  <a:schemeClr val="tx1"/>
                </a:solidFill>
              </a:rPr>
              <a:t> Creating a Praxis (The Pedagogy and Name Exploration) (30-40 mins)</a:t>
            </a:r>
            <a:endParaRPr lang="en-CA" dirty="0"/>
          </a:p>
        </p:txBody>
      </p:sp>
      <p:pic>
        <p:nvPicPr>
          <p:cNvPr id="2052" name="Picture 4" descr="Image result for Thought bubble">
            <a:extLst>
              <a:ext uri="{FF2B5EF4-FFF2-40B4-BE49-F238E27FC236}">
                <a16:creationId xmlns:a16="http://schemas.microsoft.com/office/drawing/2014/main" id="{B630B304-65E8-4BB0-ADC8-6BDC999E2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853" y="2894525"/>
            <a:ext cx="3674294" cy="396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61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EC1D-A3C7-459B-B792-F44B57AA22F2}"/>
              </a:ext>
            </a:extLst>
          </p:cNvPr>
          <p:cNvSpPr>
            <a:spLocks noGrp="1"/>
          </p:cNvSpPr>
          <p:nvPr>
            <p:ph type="title"/>
          </p:nvPr>
        </p:nvSpPr>
        <p:spPr/>
        <p:txBody>
          <a:bodyPr/>
          <a:lstStyle/>
          <a:p>
            <a:r>
              <a:rPr lang="en-CA" dirty="0">
                <a:solidFill>
                  <a:schemeClr val="tx1"/>
                </a:solidFill>
              </a:rPr>
              <a:t>Who am I? (As a teacher I am…. ) </a:t>
            </a:r>
          </a:p>
        </p:txBody>
      </p:sp>
      <p:sp>
        <p:nvSpPr>
          <p:cNvPr id="3" name="Content Placeholder 2">
            <a:extLst>
              <a:ext uri="{FF2B5EF4-FFF2-40B4-BE49-F238E27FC236}">
                <a16:creationId xmlns:a16="http://schemas.microsoft.com/office/drawing/2014/main" id="{8C5B1D95-155D-4A1C-A2F6-4AC93B2945EB}"/>
              </a:ext>
            </a:extLst>
          </p:cNvPr>
          <p:cNvSpPr>
            <a:spLocks noGrp="1"/>
          </p:cNvSpPr>
          <p:nvPr>
            <p:ph idx="1"/>
          </p:nvPr>
        </p:nvSpPr>
        <p:spPr>
          <a:xfrm>
            <a:off x="1295400" y="2819400"/>
            <a:ext cx="9872871" cy="4038600"/>
          </a:xfrm>
        </p:spPr>
        <p:txBody>
          <a:bodyPr/>
          <a:lstStyle/>
          <a:p>
            <a:r>
              <a:rPr lang="en-CA" sz="3200" dirty="0"/>
              <a:t>Step 2: Write words that you feel describe your professional identity on your 5 post-its. </a:t>
            </a:r>
          </a:p>
          <a:p>
            <a:r>
              <a:rPr lang="en-CA" sz="3200" dirty="0"/>
              <a:t>Step 3: Post them in front of you in line. </a:t>
            </a:r>
          </a:p>
          <a:p>
            <a:pPr marL="45720" indent="0">
              <a:buNone/>
            </a:pPr>
            <a:endParaRPr lang="en-CA" dirty="0"/>
          </a:p>
        </p:txBody>
      </p:sp>
      <p:sp>
        <p:nvSpPr>
          <p:cNvPr id="4" name="Content Placeholder 2">
            <a:extLst>
              <a:ext uri="{FF2B5EF4-FFF2-40B4-BE49-F238E27FC236}">
                <a16:creationId xmlns:a16="http://schemas.microsoft.com/office/drawing/2014/main" id="{9980B90E-37E5-4783-88C3-F4DA9CE70412}"/>
              </a:ext>
            </a:extLst>
          </p:cNvPr>
          <p:cNvSpPr txBox="1">
            <a:spLocks/>
          </p:cNvSpPr>
          <p:nvPr/>
        </p:nvSpPr>
        <p:spPr>
          <a:xfrm>
            <a:off x="1295400" y="2209800"/>
            <a:ext cx="9872871"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CA" sz="3200" dirty="0"/>
              <a:t>Step 1: Take 5 yellow post-it notes. </a:t>
            </a:r>
          </a:p>
          <a:p>
            <a:pPr marL="45720" indent="0">
              <a:buFont typeface="Corbel" pitchFamily="34" charset="0"/>
              <a:buNone/>
            </a:pPr>
            <a:endParaRPr lang="en-CA" dirty="0"/>
          </a:p>
        </p:txBody>
      </p:sp>
    </p:spTree>
    <p:extLst>
      <p:ext uri="{BB962C8B-B14F-4D97-AF65-F5344CB8AC3E}">
        <p14:creationId xmlns:p14="http://schemas.microsoft.com/office/powerpoint/2010/main" val="2144047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3B05-1743-4BF8-B641-2192D5D23A00}"/>
              </a:ext>
            </a:extLst>
          </p:cNvPr>
          <p:cNvSpPr>
            <a:spLocks noGrp="1"/>
          </p:cNvSpPr>
          <p:nvPr>
            <p:ph type="title"/>
          </p:nvPr>
        </p:nvSpPr>
        <p:spPr/>
        <p:txBody>
          <a:bodyPr>
            <a:normAutofit/>
          </a:bodyPr>
          <a:lstStyle/>
          <a:p>
            <a:pPr algn="ctr"/>
            <a:r>
              <a:rPr lang="en-CA" dirty="0">
                <a:solidFill>
                  <a:schemeClr val="tx1"/>
                </a:solidFill>
              </a:rPr>
              <a:t>Individually read the article “Working from Within” by William Pinar</a:t>
            </a:r>
          </a:p>
        </p:txBody>
      </p:sp>
      <p:sp>
        <p:nvSpPr>
          <p:cNvPr id="3" name="Content Placeholder 2">
            <a:extLst>
              <a:ext uri="{FF2B5EF4-FFF2-40B4-BE49-F238E27FC236}">
                <a16:creationId xmlns:a16="http://schemas.microsoft.com/office/drawing/2014/main" id="{FA789C55-73BF-4849-B896-F678D4FB1ADE}"/>
              </a:ext>
            </a:extLst>
          </p:cNvPr>
          <p:cNvSpPr>
            <a:spLocks noGrp="1"/>
          </p:cNvSpPr>
          <p:nvPr>
            <p:ph idx="1"/>
          </p:nvPr>
        </p:nvSpPr>
        <p:spPr>
          <a:xfrm>
            <a:off x="1143000" y="2369820"/>
            <a:ext cx="9872871" cy="4038600"/>
          </a:xfrm>
        </p:spPr>
        <p:txBody>
          <a:bodyPr/>
          <a:lstStyle/>
          <a:p>
            <a:pPr algn="ctr"/>
            <a:r>
              <a:rPr lang="en-CA" sz="3200" dirty="0">
                <a:solidFill>
                  <a:schemeClr val="tx1"/>
                </a:solidFill>
              </a:rPr>
              <a:t>Complete the 3:2:1 as you read. </a:t>
            </a:r>
          </a:p>
          <a:p>
            <a:pPr algn="ctr"/>
            <a:r>
              <a:rPr lang="en-CA" sz="3200" dirty="0">
                <a:solidFill>
                  <a:schemeClr val="tx1"/>
                </a:solidFill>
              </a:rPr>
              <a:t>Feel free to mark up and highlight your article. </a:t>
            </a:r>
          </a:p>
          <a:p>
            <a:pPr algn="ctr"/>
            <a:r>
              <a:rPr lang="en-CA" sz="3200" dirty="0">
                <a:solidFill>
                  <a:schemeClr val="tx1"/>
                </a:solidFill>
              </a:rPr>
              <a:t>You will have 10-15 mins. </a:t>
            </a:r>
          </a:p>
          <a:p>
            <a:pPr marL="45720" indent="0">
              <a:buNone/>
            </a:pPr>
            <a:endParaRPr lang="en-CA" dirty="0"/>
          </a:p>
        </p:txBody>
      </p:sp>
    </p:spTree>
    <p:extLst>
      <p:ext uri="{BB962C8B-B14F-4D97-AF65-F5344CB8AC3E}">
        <p14:creationId xmlns:p14="http://schemas.microsoft.com/office/powerpoint/2010/main" val="209460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911A5-062D-4011-A84C-3A5313A240C4}"/>
              </a:ext>
            </a:extLst>
          </p:cNvPr>
          <p:cNvSpPr>
            <a:spLocks noGrp="1"/>
          </p:cNvSpPr>
          <p:nvPr>
            <p:ph type="title"/>
          </p:nvPr>
        </p:nvSpPr>
        <p:spPr/>
        <p:txBody>
          <a:bodyPr/>
          <a:lstStyle/>
          <a:p>
            <a:r>
              <a:rPr lang="en-CA" dirty="0">
                <a:solidFill>
                  <a:schemeClr val="tx1"/>
                </a:solidFill>
              </a:rPr>
              <a:t>In your table groups share out your thinking (3:2:1) about this article…..</a:t>
            </a:r>
          </a:p>
        </p:txBody>
      </p:sp>
      <p:sp>
        <p:nvSpPr>
          <p:cNvPr id="3" name="Content Placeholder 2">
            <a:extLst>
              <a:ext uri="{FF2B5EF4-FFF2-40B4-BE49-F238E27FC236}">
                <a16:creationId xmlns:a16="http://schemas.microsoft.com/office/drawing/2014/main" id="{B8F6FEE1-97E4-4834-97E6-35FF59F26E7A}"/>
              </a:ext>
            </a:extLst>
          </p:cNvPr>
          <p:cNvSpPr>
            <a:spLocks noGrp="1"/>
          </p:cNvSpPr>
          <p:nvPr>
            <p:ph idx="1"/>
          </p:nvPr>
        </p:nvSpPr>
        <p:spPr/>
        <p:txBody>
          <a:bodyPr/>
          <a:lstStyle/>
          <a:p>
            <a:r>
              <a:rPr lang="en-CA" sz="3200" dirty="0">
                <a:solidFill>
                  <a:schemeClr val="tx1"/>
                </a:solidFill>
              </a:rPr>
              <a:t>What stood out to you? </a:t>
            </a:r>
          </a:p>
          <a:p>
            <a:r>
              <a:rPr lang="en-CA" sz="3200" dirty="0">
                <a:solidFill>
                  <a:schemeClr val="tx1"/>
                </a:solidFill>
              </a:rPr>
              <a:t>What questions do you still have? </a:t>
            </a:r>
          </a:p>
          <a:p>
            <a:r>
              <a:rPr lang="en-CA" sz="3200" dirty="0">
                <a:solidFill>
                  <a:schemeClr val="tx1"/>
                </a:solidFill>
              </a:rPr>
              <a:t>What did you find motivating or bothersome about this article? </a:t>
            </a:r>
          </a:p>
          <a:p>
            <a:endParaRPr lang="en-CA" dirty="0"/>
          </a:p>
        </p:txBody>
      </p:sp>
    </p:spTree>
    <p:extLst>
      <p:ext uri="{BB962C8B-B14F-4D97-AF65-F5344CB8AC3E}">
        <p14:creationId xmlns:p14="http://schemas.microsoft.com/office/powerpoint/2010/main" val="861929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527ACD-EBAC-4306-A380-2B210A418B33}"/>
              </a:ext>
            </a:extLst>
          </p:cNvPr>
          <p:cNvSpPr>
            <a:spLocks noGrp="1"/>
          </p:cNvSpPr>
          <p:nvPr>
            <p:ph type="title"/>
          </p:nvPr>
        </p:nvSpPr>
        <p:spPr>
          <a:xfrm>
            <a:off x="6106704" y="609600"/>
            <a:ext cx="5364444" cy="1356360"/>
          </a:xfrm>
        </p:spPr>
        <p:txBody>
          <a:bodyPr>
            <a:normAutofit/>
          </a:bodyPr>
          <a:lstStyle/>
          <a:p>
            <a:r>
              <a:rPr lang="en-CA" dirty="0">
                <a:solidFill>
                  <a:schemeClr val="tx1"/>
                </a:solidFill>
              </a:rPr>
              <a:t>Post-it’s Part II:</a:t>
            </a:r>
          </a:p>
        </p:txBody>
      </p:sp>
      <p:pic>
        <p:nvPicPr>
          <p:cNvPr id="7170" name="Picture 2" descr="Image result for post-its">
            <a:extLst>
              <a:ext uri="{FF2B5EF4-FFF2-40B4-BE49-F238E27FC236}">
                <a16:creationId xmlns:a16="http://schemas.microsoft.com/office/drawing/2014/main" id="{ECA08BFD-10FA-4EEF-B946-18B2F0F3EA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2064" y="2125429"/>
            <a:ext cx="4593715" cy="26051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C1E05CB-7F6F-4CC8-BAE4-0D968F6EB595}"/>
              </a:ext>
            </a:extLst>
          </p:cNvPr>
          <p:cNvSpPr>
            <a:spLocks noGrp="1"/>
          </p:cNvSpPr>
          <p:nvPr>
            <p:ph idx="1"/>
          </p:nvPr>
        </p:nvSpPr>
        <p:spPr>
          <a:xfrm>
            <a:off x="6106703" y="2057400"/>
            <a:ext cx="5364444" cy="4038600"/>
          </a:xfrm>
        </p:spPr>
        <p:txBody>
          <a:bodyPr>
            <a:normAutofit/>
          </a:bodyPr>
          <a:lstStyle/>
          <a:p>
            <a:r>
              <a:rPr lang="en-CA" dirty="0">
                <a:solidFill>
                  <a:schemeClr val="tx1"/>
                </a:solidFill>
              </a:rPr>
              <a:t>Step 4: Take 5 more post-its in a different colour.</a:t>
            </a:r>
          </a:p>
          <a:p>
            <a:r>
              <a:rPr lang="en-CA" dirty="0">
                <a:solidFill>
                  <a:schemeClr val="tx1"/>
                </a:solidFill>
              </a:rPr>
              <a:t>Step 5: Write 5 things that are who you are on a personal level. (I am….) These should represent your private or personal identity. </a:t>
            </a:r>
          </a:p>
          <a:p>
            <a:pPr marL="45720" indent="0">
              <a:buNone/>
            </a:pPr>
            <a:r>
              <a:rPr lang="en-CA" dirty="0">
                <a:solidFill>
                  <a:schemeClr val="tx1"/>
                </a:solidFill>
              </a:rPr>
              <a:t> </a:t>
            </a:r>
          </a:p>
        </p:txBody>
      </p:sp>
    </p:spTree>
    <p:extLst>
      <p:ext uri="{BB962C8B-B14F-4D97-AF65-F5344CB8AC3E}">
        <p14:creationId xmlns:p14="http://schemas.microsoft.com/office/powerpoint/2010/main" val="871813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099C0-12C1-41B2-AB2D-2D84E508C316}"/>
              </a:ext>
            </a:extLst>
          </p:cNvPr>
          <p:cNvSpPr>
            <a:spLocks noGrp="1"/>
          </p:cNvSpPr>
          <p:nvPr>
            <p:ph type="title"/>
          </p:nvPr>
        </p:nvSpPr>
        <p:spPr/>
        <p:txBody>
          <a:bodyPr/>
          <a:lstStyle/>
          <a:p>
            <a:r>
              <a:rPr lang="en-CA" dirty="0">
                <a:solidFill>
                  <a:schemeClr val="tx1"/>
                </a:solidFill>
              </a:rPr>
              <a:t>Challenge:</a:t>
            </a:r>
          </a:p>
        </p:txBody>
      </p:sp>
      <p:sp>
        <p:nvSpPr>
          <p:cNvPr id="3" name="Content Placeholder 2">
            <a:extLst>
              <a:ext uri="{FF2B5EF4-FFF2-40B4-BE49-F238E27FC236}">
                <a16:creationId xmlns:a16="http://schemas.microsoft.com/office/drawing/2014/main" id="{17054BD5-E3DA-441C-97E4-39F231F5647F}"/>
              </a:ext>
            </a:extLst>
          </p:cNvPr>
          <p:cNvSpPr>
            <a:spLocks noGrp="1"/>
          </p:cNvSpPr>
          <p:nvPr>
            <p:ph idx="1"/>
          </p:nvPr>
        </p:nvSpPr>
        <p:spPr/>
        <p:txBody>
          <a:bodyPr/>
          <a:lstStyle/>
          <a:p>
            <a:r>
              <a:rPr lang="en-CA" sz="2800" dirty="0">
                <a:solidFill>
                  <a:schemeClr val="tx1"/>
                </a:solidFill>
              </a:rPr>
              <a:t>If students give you challenging or difficult questions, what would you be willing to offer student or reveal to them about who you are as a person? </a:t>
            </a:r>
          </a:p>
          <a:p>
            <a:endParaRPr lang="en-CA" dirty="0">
              <a:solidFill>
                <a:schemeClr val="tx1"/>
              </a:solidFill>
            </a:endParaRPr>
          </a:p>
          <a:p>
            <a:r>
              <a:rPr lang="en-CA" sz="2800" dirty="0">
                <a:solidFill>
                  <a:schemeClr val="tx1"/>
                </a:solidFill>
              </a:rPr>
              <a:t>Step 6: Group post-it notes together that you would be willing to reveal or share with students during the learning journey surrounding identity and community without hesitation.  Use your graphic organizer template to help organize your thinking. </a:t>
            </a:r>
          </a:p>
        </p:txBody>
      </p:sp>
    </p:spTree>
    <p:extLst>
      <p:ext uri="{BB962C8B-B14F-4D97-AF65-F5344CB8AC3E}">
        <p14:creationId xmlns:p14="http://schemas.microsoft.com/office/powerpoint/2010/main" val="1199174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0BDB-2FC1-4AE7-ACB9-8100D55A1FE2}"/>
              </a:ext>
            </a:extLst>
          </p:cNvPr>
          <p:cNvSpPr>
            <a:spLocks noGrp="1"/>
          </p:cNvSpPr>
          <p:nvPr>
            <p:ph type="title"/>
          </p:nvPr>
        </p:nvSpPr>
        <p:spPr/>
        <p:txBody>
          <a:bodyPr/>
          <a:lstStyle/>
          <a:p>
            <a:r>
              <a:rPr lang="en-CA" dirty="0"/>
              <a:t>Journeying </a:t>
            </a:r>
          </a:p>
        </p:txBody>
      </p:sp>
      <p:sp>
        <p:nvSpPr>
          <p:cNvPr id="3" name="Content Placeholder 2">
            <a:extLst>
              <a:ext uri="{FF2B5EF4-FFF2-40B4-BE49-F238E27FC236}">
                <a16:creationId xmlns:a16="http://schemas.microsoft.com/office/drawing/2014/main" id="{12115562-3DA5-4353-8A72-61E9050D7D35}"/>
              </a:ext>
            </a:extLst>
          </p:cNvPr>
          <p:cNvSpPr>
            <a:spLocks noGrp="1"/>
          </p:cNvSpPr>
          <p:nvPr>
            <p:ph idx="1"/>
          </p:nvPr>
        </p:nvSpPr>
        <p:spPr/>
        <p:txBody>
          <a:bodyPr/>
          <a:lstStyle/>
          <a:p>
            <a:pPr marL="45720" indent="0">
              <a:buNone/>
            </a:pPr>
            <a:r>
              <a:rPr lang="en-CA" dirty="0">
                <a:solidFill>
                  <a:schemeClr val="tx1"/>
                </a:solidFill>
              </a:rPr>
              <a:t>The etymology of the word Journeying means </a:t>
            </a:r>
            <a:r>
              <a:rPr lang="en-CA" b="1" dirty="0">
                <a:solidFill>
                  <a:srgbClr val="00B0F0"/>
                </a:solidFill>
              </a:rPr>
              <a:t>“daily work.” </a:t>
            </a:r>
            <a:r>
              <a:rPr lang="en-CA" dirty="0">
                <a:solidFill>
                  <a:schemeClr val="tx1"/>
                </a:solidFill>
              </a:rPr>
              <a:t>“In a sense everybody is always on a journey.” (pp. 1)</a:t>
            </a:r>
            <a:br>
              <a:rPr lang="en-CA" dirty="0">
                <a:solidFill>
                  <a:schemeClr val="tx1"/>
                </a:solidFill>
              </a:rPr>
            </a:br>
            <a:br>
              <a:rPr lang="en-CA" dirty="0">
                <a:solidFill>
                  <a:schemeClr val="tx1"/>
                </a:solidFill>
              </a:rPr>
            </a:br>
            <a:r>
              <a:rPr lang="en-CA" dirty="0">
                <a:solidFill>
                  <a:schemeClr val="tx1"/>
                </a:solidFill>
              </a:rPr>
              <a:t>“The most basic purpose of going on a journey, then, is the very ordinary one of </a:t>
            </a:r>
            <a:r>
              <a:rPr lang="en-CA" b="1" dirty="0">
                <a:solidFill>
                  <a:srgbClr val="7030A0"/>
                </a:solidFill>
              </a:rPr>
              <a:t>learning to be at home </a:t>
            </a:r>
            <a:r>
              <a:rPr lang="en-CA" dirty="0">
                <a:solidFill>
                  <a:schemeClr val="tx1"/>
                </a:solidFill>
              </a:rPr>
              <a:t>in a more </a:t>
            </a:r>
            <a:r>
              <a:rPr lang="en-CA" b="1" dirty="0">
                <a:solidFill>
                  <a:srgbClr val="00B0F0"/>
                </a:solidFill>
              </a:rPr>
              <a:t>creative way, </a:t>
            </a:r>
            <a:r>
              <a:rPr lang="en-CA" dirty="0">
                <a:solidFill>
                  <a:schemeClr val="tx1"/>
                </a:solidFill>
              </a:rPr>
              <a:t>in a </a:t>
            </a:r>
            <a:r>
              <a:rPr lang="en-CA" b="1" dirty="0">
                <a:solidFill>
                  <a:srgbClr val="00B050"/>
                </a:solidFill>
              </a:rPr>
              <a:t>good way</a:t>
            </a:r>
            <a:r>
              <a:rPr lang="en-CA" dirty="0">
                <a:solidFill>
                  <a:schemeClr val="tx1"/>
                </a:solidFill>
              </a:rPr>
              <a:t>, a </a:t>
            </a:r>
            <a:r>
              <a:rPr lang="en-CA" b="1" dirty="0">
                <a:solidFill>
                  <a:schemeClr val="accent3">
                    <a:lumMod val="60000"/>
                    <a:lumOff val="40000"/>
                  </a:schemeClr>
                </a:solidFill>
              </a:rPr>
              <a:t>healthy way</a:t>
            </a:r>
            <a:r>
              <a:rPr lang="en-CA" dirty="0">
                <a:solidFill>
                  <a:schemeClr val="tx1"/>
                </a:solidFill>
              </a:rPr>
              <a:t>, a way tuned to the deepest truth of things.” (pp. 2)</a:t>
            </a:r>
            <a:br>
              <a:rPr lang="en-CA" dirty="0">
                <a:solidFill>
                  <a:schemeClr val="tx1"/>
                </a:solidFill>
              </a:rPr>
            </a:br>
            <a:br>
              <a:rPr lang="en-CA" dirty="0">
                <a:solidFill>
                  <a:schemeClr val="tx1"/>
                </a:solidFill>
              </a:rPr>
            </a:br>
            <a:r>
              <a:rPr lang="en-CA" dirty="0">
                <a:solidFill>
                  <a:schemeClr val="tx1"/>
                </a:solidFill>
              </a:rPr>
              <a:t>.”… undertaking a journey can be a collective enterprise as much as an individual one. In either case, though, what is involved </a:t>
            </a:r>
            <a:r>
              <a:rPr lang="en-CA" b="1" dirty="0">
                <a:solidFill>
                  <a:srgbClr val="7030A0"/>
                </a:solidFill>
              </a:rPr>
              <a:t>is learning how to understand one’s own traditions</a:t>
            </a:r>
            <a:r>
              <a:rPr lang="en-CA" dirty="0">
                <a:solidFill>
                  <a:schemeClr val="tx1"/>
                </a:solidFill>
              </a:rPr>
              <a:t> with </a:t>
            </a:r>
            <a:r>
              <a:rPr lang="en-CA" b="1" dirty="0">
                <a:solidFill>
                  <a:srgbClr val="00B0F0"/>
                </a:solidFill>
              </a:rPr>
              <a:t>greater insight </a:t>
            </a:r>
            <a:r>
              <a:rPr lang="en-CA" dirty="0">
                <a:solidFill>
                  <a:schemeClr val="tx1"/>
                </a:solidFill>
              </a:rPr>
              <a:t>and </a:t>
            </a:r>
            <a:r>
              <a:rPr lang="en-CA" b="1" dirty="0">
                <a:solidFill>
                  <a:srgbClr val="00B050"/>
                </a:solidFill>
              </a:rPr>
              <a:t>creativity</a:t>
            </a:r>
            <a:r>
              <a:rPr lang="en-CA" dirty="0">
                <a:solidFill>
                  <a:schemeClr val="tx1"/>
                </a:solidFill>
              </a:rPr>
              <a:t>, one’s cultural heritage…” (pp. 2) </a:t>
            </a:r>
          </a:p>
          <a:p>
            <a:pPr marL="45720" indent="0">
              <a:buNone/>
            </a:pPr>
            <a:endParaRPr lang="en-CA" dirty="0"/>
          </a:p>
        </p:txBody>
      </p:sp>
    </p:spTree>
    <p:extLst>
      <p:ext uri="{BB962C8B-B14F-4D97-AF65-F5344CB8AC3E}">
        <p14:creationId xmlns:p14="http://schemas.microsoft.com/office/powerpoint/2010/main" val="1368968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98E5-1E0C-4988-999D-6F4394D8E921}"/>
              </a:ext>
            </a:extLst>
          </p:cNvPr>
          <p:cNvSpPr>
            <a:spLocks noGrp="1"/>
          </p:cNvSpPr>
          <p:nvPr>
            <p:ph type="title"/>
          </p:nvPr>
        </p:nvSpPr>
        <p:spPr/>
        <p:txBody>
          <a:bodyPr/>
          <a:lstStyle/>
          <a:p>
            <a:r>
              <a:rPr lang="en-CA" dirty="0"/>
              <a:t>Curricular Implications</a:t>
            </a:r>
          </a:p>
        </p:txBody>
      </p:sp>
      <p:pic>
        <p:nvPicPr>
          <p:cNvPr id="5" name="Content Placeholder 4">
            <a:extLst>
              <a:ext uri="{FF2B5EF4-FFF2-40B4-BE49-F238E27FC236}">
                <a16:creationId xmlns:a16="http://schemas.microsoft.com/office/drawing/2014/main" id="{62CF98F0-196E-4245-A004-1BCEF4694DBA}"/>
              </a:ext>
            </a:extLst>
          </p:cNvPr>
          <p:cNvPicPr>
            <a:picLocks noGrp="1" noChangeAspect="1"/>
          </p:cNvPicPr>
          <p:nvPr>
            <p:ph sz="half" idx="1"/>
          </p:nvPr>
        </p:nvPicPr>
        <p:blipFill>
          <a:blip r:embed="rId2"/>
          <a:stretch>
            <a:fillRect/>
          </a:stretch>
        </p:blipFill>
        <p:spPr>
          <a:xfrm>
            <a:off x="1476547" y="2560638"/>
            <a:ext cx="4362105" cy="3309937"/>
          </a:xfrm>
          <a:prstGeom prst="rect">
            <a:avLst/>
          </a:prstGeom>
        </p:spPr>
      </p:pic>
      <p:sp>
        <p:nvSpPr>
          <p:cNvPr id="4" name="Content Placeholder 3">
            <a:extLst>
              <a:ext uri="{FF2B5EF4-FFF2-40B4-BE49-F238E27FC236}">
                <a16:creationId xmlns:a16="http://schemas.microsoft.com/office/drawing/2014/main" id="{FCE59C6F-E945-4B48-8EAF-0F570ED2F976}"/>
              </a:ext>
            </a:extLst>
          </p:cNvPr>
          <p:cNvSpPr>
            <a:spLocks noGrp="1"/>
          </p:cNvSpPr>
          <p:nvPr>
            <p:ph sz="half" idx="2"/>
          </p:nvPr>
        </p:nvSpPr>
        <p:spPr/>
        <p:txBody>
          <a:bodyPr>
            <a:normAutofit/>
          </a:bodyPr>
          <a:lstStyle/>
          <a:p>
            <a:r>
              <a:rPr lang="en-CA" dirty="0"/>
              <a:t>Social studies is the study of people in relation to each other and to their world. (Alberta, POS) </a:t>
            </a:r>
          </a:p>
          <a:p>
            <a:r>
              <a:rPr lang="en-CA" dirty="0"/>
              <a:t>“Social studies helps students </a:t>
            </a:r>
            <a:r>
              <a:rPr lang="en-CA" b="1" dirty="0">
                <a:solidFill>
                  <a:srgbClr val="7030A0"/>
                </a:solidFill>
              </a:rPr>
              <a:t>develop their sense of self </a:t>
            </a:r>
            <a:r>
              <a:rPr lang="en-CA" dirty="0"/>
              <a:t>and community, encouraging them to affirm their place as citizens in an inclusive, democratic society.” (Alberta, POS) </a:t>
            </a:r>
          </a:p>
        </p:txBody>
      </p:sp>
    </p:spTree>
    <p:extLst>
      <p:ext uri="{BB962C8B-B14F-4D97-AF65-F5344CB8AC3E}">
        <p14:creationId xmlns:p14="http://schemas.microsoft.com/office/powerpoint/2010/main" val="4111590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text, map&#10;&#10;Description automatically generated">
            <a:extLst>
              <a:ext uri="{FF2B5EF4-FFF2-40B4-BE49-F238E27FC236}">
                <a16:creationId xmlns:a16="http://schemas.microsoft.com/office/drawing/2014/main" id="{B9CF3C9B-EB64-44DD-82D8-AD34C371924E}"/>
              </a:ext>
            </a:extLst>
          </p:cNvPr>
          <p:cNvPicPr>
            <a:picLocks noGrp="1" noChangeAspect="1"/>
          </p:cNvPicPr>
          <p:nvPr>
            <p:ph idx="1"/>
          </p:nvPr>
        </p:nvPicPr>
        <p:blipFill>
          <a:blip r:embed="rId2"/>
          <a:stretch>
            <a:fillRect/>
          </a:stretch>
        </p:blipFill>
        <p:spPr>
          <a:xfrm>
            <a:off x="676501" y="368418"/>
            <a:ext cx="10833918" cy="6121163"/>
          </a:xfrm>
          <a:prstGeom prst="rect">
            <a:avLst/>
          </a:prstGeom>
        </p:spPr>
      </p:pic>
    </p:spTree>
    <p:extLst>
      <p:ext uri="{BB962C8B-B14F-4D97-AF65-F5344CB8AC3E}">
        <p14:creationId xmlns:p14="http://schemas.microsoft.com/office/powerpoint/2010/main" val="4294157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DD06-E1A0-487D-B96C-4112277A3E65}"/>
              </a:ext>
            </a:extLst>
          </p:cNvPr>
          <p:cNvSpPr>
            <a:spLocks noGrp="1"/>
          </p:cNvSpPr>
          <p:nvPr>
            <p:ph type="title"/>
          </p:nvPr>
        </p:nvSpPr>
        <p:spPr/>
        <p:txBody>
          <a:bodyPr/>
          <a:lstStyle/>
          <a:p>
            <a:r>
              <a:rPr lang="en-CA" dirty="0"/>
              <a:t>5 Minute Brain Break</a:t>
            </a:r>
          </a:p>
        </p:txBody>
      </p:sp>
      <p:sp>
        <p:nvSpPr>
          <p:cNvPr id="3" name="Text Placeholder 2">
            <a:extLst>
              <a:ext uri="{FF2B5EF4-FFF2-40B4-BE49-F238E27FC236}">
                <a16:creationId xmlns:a16="http://schemas.microsoft.com/office/drawing/2014/main" id="{33481AF1-1D65-4F38-BF51-70C60DB2CADE}"/>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559134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C617583-1F24-4090-9520-62F9D1432A66}"/>
              </a:ext>
            </a:extLst>
          </p:cNvPr>
          <p:cNvSpPr>
            <a:spLocks noGrp="1"/>
          </p:cNvSpPr>
          <p:nvPr>
            <p:ph type="title"/>
          </p:nvPr>
        </p:nvSpPr>
        <p:spPr>
          <a:xfrm>
            <a:off x="6106704" y="609600"/>
            <a:ext cx="5364444" cy="1356360"/>
          </a:xfrm>
        </p:spPr>
        <p:txBody>
          <a:bodyPr>
            <a:normAutofit/>
          </a:bodyPr>
          <a:lstStyle/>
          <a:p>
            <a:r>
              <a:rPr lang="en-CA" dirty="0"/>
              <a:t>Who am I?  Why does this work matter? </a:t>
            </a:r>
          </a:p>
        </p:txBody>
      </p:sp>
      <p:pic>
        <p:nvPicPr>
          <p:cNvPr id="5" name="Picture 4" descr="A person standing in a room&#10;&#10;Description automatically generated">
            <a:extLst>
              <a:ext uri="{FF2B5EF4-FFF2-40B4-BE49-F238E27FC236}">
                <a16:creationId xmlns:a16="http://schemas.microsoft.com/office/drawing/2014/main" id="{84CCF99F-819C-4366-9BBE-2167A429A1E1}"/>
              </a:ext>
            </a:extLst>
          </p:cNvPr>
          <p:cNvPicPr>
            <a:picLocks noChangeAspect="1"/>
          </p:cNvPicPr>
          <p:nvPr/>
        </p:nvPicPr>
        <p:blipFill>
          <a:blip r:embed="rId2"/>
          <a:stretch>
            <a:fillRect/>
          </a:stretch>
        </p:blipFill>
        <p:spPr>
          <a:xfrm>
            <a:off x="1228319" y="857675"/>
            <a:ext cx="3881205" cy="5140669"/>
          </a:xfrm>
          <a:prstGeom prst="rect">
            <a:avLst/>
          </a:prstGeom>
        </p:spPr>
      </p:pic>
      <p:sp>
        <p:nvSpPr>
          <p:cNvPr id="3" name="Content Placeholder 2">
            <a:extLst>
              <a:ext uri="{FF2B5EF4-FFF2-40B4-BE49-F238E27FC236}">
                <a16:creationId xmlns:a16="http://schemas.microsoft.com/office/drawing/2014/main" id="{27DEF9CE-7327-4734-993B-59851A1E66FE}"/>
              </a:ext>
            </a:extLst>
          </p:cNvPr>
          <p:cNvSpPr>
            <a:spLocks noGrp="1"/>
          </p:cNvSpPr>
          <p:nvPr>
            <p:ph idx="1"/>
          </p:nvPr>
        </p:nvSpPr>
        <p:spPr>
          <a:xfrm>
            <a:off x="6106703" y="2057400"/>
            <a:ext cx="5364444" cy="4038600"/>
          </a:xfrm>
        </p:spPr>
        <p:txBody>
          <a:bodyPr>
            <a:normAutofit/>
          </a:bodyPr>
          <a:lstStyle/>
          <a:p>
            <a:r>
              <a:rPr lang="en-CA" sz="2800" dirty="0"/>
              <a:t>Humanities and Band Specialist </a:t>
            </a:r>
          </a:p>
          <a:p>
            <a:r>
              <a:rPr lang="en-CA" sz="2800" dirty="0"/>
              <a:t>Background in ELA, History and Music. </a:t>
            </a:r>
          </a:p>
          <a:p>
            <a:r>
              <a:rPr lang="en-CA" sz="2800" dirty="0"/>
              <a:t>Thesis </a:t>
            </a:r>
          </a:p>
          <a:p>
            <a:r>
              <a:rPr lang="en-CA" sz="2800" dirty="0"/>
              <a:t>Research traditions and identity. </a:t>
            </a:r>
          </a:p>
        </p:txBody>
      </p:sp>
    </p:spTree>
    <p:extLst>
      <p:ext uri="{BB962C8B-B14F-4D97-AF65-F5344CB8AC3E}">
        <p14:creationId xmlns:p14="http://schemas.microsoft.com/office/powerpoint/2010/main" val="2207778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4468-9C28-4889-8756-A0C5963F31F0}"/>
              </a:ext>
            </a:extLst>
          </p:cNvPr>
          <p:cNvSpPr>
            <a:spLocks noGrp="1"/>
          </p:cNvSpPr>
          <p:nvPr>
            <p:ph type="title"/>
          </p:nvPr>
        </p:nvSpPr>
        <p:spPr/>
        <p:txBody>
          <a:bodyPr/>
          <a:lstStyle/>
          <a:p>
            <a:r>
              <a:rPr lang="en-CA" dirty="0">
                <a:solidFill>
                  <a:schemeClr val="tx1"/>
                </a:solidFill>
              </a:rPr>
              <a:t> Part III: Star Quilts A Fascinating Tradition</a:t>
            </a:r>
            <a:endParaRPr lang="en-CA" dirty="0"/>
          </a:p>
        </p:txBody>
      </p:sp>
      <p:sp>
        <p:nvSpPr>
          <p:cNvPr id="3" name="Content Placeholder 2">
            <a:extLst>
              <a:ext uri="{FF2B5EF4-FFF2-40B4-BE49-F238E27FC236}">
                <a16:creationId xmlns:a16="http://schemas.microsoft.com/office/drawing/2014/main" id="{F6BB8AD5-4CBD-49EA-AF23-46D9ED7DB286}"/>
              </a:ext>
            </a:extLst>
          </p:cNvPr>
          <p:cNvSpPr>
            <a:spLocks noGrp="1"/>
          </p:cNvSpPr>
          <p:nvPr>
            <p:ph idx="1"/>
          </p:nvPr>
        </p:nvSpPr>
        <p:spPr/>
        <p:txBody>
          <a:bodyPr/>
          <a:lstStyle/>
          <a:p>
            <a:r>
              <a:rPr lang="en-CA" dirty="0"/>
              <a:t>Go to www. Names.org and look up the following things and write it on a post-it: </a:t>
            </a:r>
            <a:br>
              <a:rPr lang="en-CA" dirty="0"/>
            </a:br>
            <a:br>
              <a:rPr lang="en-CA" dirty="0"/>
            </a:br>
            <a:r>
              <a:rPr lang="en-CA" dirty="0"/>
              <a:t>1) What does your name mean? </a:t>
            </a:r>
          </a:p>
          <a:p>
            <a:pPr marL="45720" indent="0">
              <a:buNone/>
            </a:pPr>
            <a:r>
              <a:rPr lang="en-CA" dirty="0"/>
              <a:t>   2) According to the website, is your name historically considered a gender neutral name, a female name or a male name?</a:t>
            </a:r>
          </a:p>
          <a:p>
            <a:pPr marL="45720" indent="0">
              <a:buNone/>
            </a:pPr>
            <a:r>
              <a:rPr lang="en-CA" dirty="0"/>
              <a:t>3) Is your name more popular as a first name or a last name?</a:t>
            </a:r>
          </a:p>
        </p:txBody>
      </p:sp>
    </p:spTree>
    <p:extLst>
      <p:ext uri="{BB962C8B-B14F-4D97-AF65-F5344CB8AC3E}">
        <p14:creationId xmlns:p14="http://schemas.microsoft.com/office/powerpoint/2010/main" val="107279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3803-A9BD-43B9-972F-DB1DEC0E5EC1}"/>
              </a:ext>
            </a:extLst>
          </p:cNvPr>
          <p:cNvSpPr>
            <a:spLocks noGrp="1"/>
          </p:cNvSpPr>
          <p:nvPr>
            <p:ph type="title"/>
          </p:nvPr>
        </p:nvSpPr>
        <p:spPr>
          <a:xfrm>
            <a:off x="7535825" y="982132"/>
            <a:ext cx="3360772" cy="1303867"/>
          </a:xfrm>
        </p:spPr>
        <p:txBody>
          <a:bodyPr vert="horz" lIns="91440" tIns="45720" rIns="91440" bIns="45720" rtlCol="0" anchor="ctr">
            <a:normAutofit fontScale="90000"/>
          </a:bodyPr>
          <a:lstStyle/>
          <a:p>
            <a:pPr>
              <a:lnSpc>
                <a:spcPct val="90000"/>
              </a:lnSpc>
            </a:pPr>
            <a:r>
              <a:rPr lang="en-US" sz="4100" dirty="0"/>
              <a:t>Where the journey began..</a:t>
            </a:r>
          </a:p>
        </p:txBody>
      </p:sp>
      <p:pic>
        <p:nvPicPr>
          <p:cNvPr id="6" name="Picture 5" descr="A person holding a sign&#10;&#10;Description automatically generated">
            <a:extLst>
              <a:ext uri="{FF2B5EF4-FFF2-40B4-BE49-F238E27FC236}">
                <a16:creationId xmlns:a16="http://schemas.microsoft.com/office/drawing/2014/main" id="{0E6DEEB4-B379-4FDD-8FE9-CCB88B4C851F}"/>
              </a:ext>
            </a:extLst>
          </p:cNvPr>
          <p:cNvPicPr>
            <a:picLocks noChangeAspect="1"/>
          </p:cNvPicPr>
          <p:nvPr/>
        </p:nvPicPr>
        <p:blipFill rotWithShape="1">
          <a:blip r:embed="rId2">
            <a:extLst>
              <a:ext uri="{28A0092B-C50C-407E-A947-70E740481C1C}">
                <a14:useLocalDpi xmlns:a14="http://schemas.microsoft.com/office/drawing/2010/main" val="0"/>
              </a:ext>
            </a:extLst>
          </a:blip>
          <a:srcRect b="2534"/>
          <a:stretch/>
        </p:blipFill>
        <p:spPr>
          <a:xfrm>
            <a:off x="1412683" y="1410208"/>
            <a:ext cx="5278777" cy="3858780"/>
          </a:xfrm>
          <a:prstGeom prst="rect">
            <a:avLst/>
          </a:prstGeom>
        </p:spPr>
      </p:pic>
      <p:sp>
        <p:nvSpPr>
          <p:cNvPr id="3" name="Content Placeholder 2">
            <a:extLst>
              <a:ext uri="{FF2B5EF4-FFF2-40B4-BE49-F238E27FC236}">
                <a16:creationId xmlns:a16="http://schemas.microsoft.com/office/drawing/2014/main" id="{142F3F01-DEAF-4E52-98CC-090BBF489BA3}"/>
              </a:ext>
            </a:extLst>
          </p:cNvPr>
          <p:cNvSpPr>
            <a:spLocks noGrp="1"/>
          </p:cNvSpPr>
          <p:nvPr>
            <p:ph sz="half" idx="1"/>
          </p:nvPr>
        </p:nvSpPr>
        <p:spPr>
          <a:xfrm>
            <a:off x="7535824" y="2556932"/>
            <a:ext cx="3360771" cy="3318936"/>
          </a:xfrm>
        </p:spPr>
        <p:txBody>
          <a:bodyPr vert="horz" lIns="91440" tIns="45720" rIns="91440" bIns="45720" rtlCol="0" anchor="t">
            <a:normAutofit/>
          </a:bodyPr>
          <a:lstStyle/>
          <a:p>
            <a:r>
              <a:rPr lang="en-US" dirty="0"/>
              <a:t>Brandon University </a:t>
            </a:r>
          </a:p>
          <a:p>
            <a:r>
              <a:rPr lang="en-US" dirty="0"/>
              <a:t>Star Quilt Research Project -&gt; Transferring this work into my classroom. </a:t>
            </a:r>
          </a:p>
          <a:p>
            <a:pPr marL="45720" indent="0">
              <a:buNone/>
            </a:pPr>
            <a:endParaRPr lang="en-US" dirty="0"/>
          </a:p>
        </p:txBody>
      </p:sp>
    </p:spTree>
    <p:extLst>
      <p:ext uri="{BB962C8B-B14F-4D97-AF65-F5344CB8AC3E}">
        <p14:creationId xmlns:p14="http://schemas.microsoft.com/office/powerpoint/2010/main" val="4202583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3FF0025-03AB-4126-9E23-1B4F2D4B1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7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149C42-FAD2-4559-80A1-B6E921D04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flag&#10;&#10;Description automatically generated">
            <a:extLst>
              <a:ext uri="{FF2B5EF4-FFF2-40B4-BE49-F238E27FC236}">
                <a16:creationId xmlns:a16="http://schemas.microsoft.com/office/drawing/2014/main" id="{8E6679E4-C46F-424C-BB33-A49AFAD49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237" y="801793"/>
            <a:ext cx="5130536" cy="5247140"/>
          </a:xfrm>
          <a:prstGeom prst="rect">
            <a:avLst/>
          </a:prstGeom>
        </p:spPr>
      </p:pic>
    </p:spTree>
    <p:extLst>
      <p:ext uri="{BB962C8B-B14F-4D97-AF65-F5344CB8AC3E}">
        <p14:creationId xmlns:p14="http://schemas.microsoft.com/office/powerpoint/2010/main" val="167175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44D45-0037-4C62-B39B-68096C2EBE5E}"/>
              </a:ext>
            </a:extLst>
          </p:cNvPr>
          <p:cNvSpPr>
            <a:spLocks noGrp="1"/>
          </p:cNvSpPr>
          <p:nvPr>
            <p:ph type="title"/>
          </p:nvPr>
        </p:nvSpPr>
        <p:spPr/>
        <p:txBody>
          <a:bodyPr/>
          <a:lstStyle/>
          <a:p>
            <a:r>
              <a:rPr lang="en-CA" dirty="0"/>
              <a:t>History of the Star Quilt in A Nut Shell</a:t>
            </a:r>
          </a:p>
        </p:txBody>
      </p:sp>
      <p:sp>
        <p:nvSpPr>
          <p:cNvPr id="3" name="Content Placeholder 2">
            <a:extLst>
              <a:ext uri="{FF2B5EF4-FFF2-40B4-BE49-F238E27FC236}">
                <a16:creationId xmlns:a16="http://schemas.microsoft.com/office/drawing/2014/main" id="{00DA84D8-9DAA-44A3-885F-284BDCEAF404}"/>
              </a:ext>
            </a:extLst>
          </p:cNvPr>
          <p:cNvSpPr>
            <a:spLocks noGrp="1"/>
          </p:cNvSpPr>
          <p:nvPr>
            <p:ph idx="1"/>
          </p:nvPr>
        </p:nvSpPr>
        <p:spPr>
          <a:xfrm>
            <a:off x="998376" y="1707502"/>
            <a:ext cx="10017495" cy="4388498"/>
          </a:xfrm>
        </p:spPr>
        <p:txBody>
          <a:bodyPr>
            <a:normAutofit/>
          </a:bodyPr>
          <a:lstStyle/>
          <a:p>
            <a:r>
              <a:rPr lang="en-US" sz="2400" b="1" dirty="0">
                <a:solidFill>
                  <a:schemeClr val="tx1"/>
                </a:solidFill>
              </a:rPr>
              <a:t>European missionaries in the late eighteenth century introduced quilting to First Nations </a:t>
            </a:r>
          </a:p>
          <a:p>
            <a:r>
              <a:rPr lang="en-US" sz="2400" b="1" dirty="0">
                <a:solidFill>
                  <a:schemeClr val="tx1"/>
                </a:solidFill>
              </a:rPr>
              <a:t>The Dakota/Lakota would take large pieces of “fabric” which originally were buffalo hide. The hides would be stitched together with bone and sinew.</a:t>
            </a:r>
          </a:p>
          <a:p>
            <a:r>
              <a:rPr lang="en-US" sz="2400" b="1" dirty="0">
                <a:solidFill>
                  <a:schemeClr val="tx1"/>
                </a:solidFill>
              </a:rPr>
              <a:t>Buffalo was the main source of material to make blankets because of its importance to the Plains peoples. The buffalo is a spiritual animal and has a long history with the Plains Indians tribes. Lakota People’s believed that the buffalo was the “embodiment of solar power”</a:t>
            </a:r>
          </a:p>
          <a:p>
            <a:r>
              <a:rPr lang="en-US" b="1" dirty="0"/>
              <a:t>Believing that the Buffalo is a spiritual animal there are many stories told around the buffalo and connecting it to the Star Blanket in particular.</a:t>
            </a:r>
            <a:endParaRPr lang="en-US" sz="2400" b="1" dirty="0">
              <a:solidFill>
                <a:schemeClr val="tx1"/>
              </a:solidFill>
            </a:endParaRPr>
          </a:p>
          <a:p>
            <a:endParaRPr lang="en-CA" dirty="0"/>
          </a:p>
        </p:txBody>
      </p:sp>
    </p:spTree>
    <p:extLst>
      <p:ext uri="{BB962C8B-B14F-4D97-AF65-F5344CB8AC3E}">
        <p14:creationId xmlns:p14="http://schemas.microsoft.com/office/powerpoint/2010/main" val="1674535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03FE-A565-45B8-B03E-846D2F0508AC}"/>
              </a:ext>
            </a:extLst>
          </p:cNvPr>
          <p:cNvSpPr>
            <a:spLocks noGrp="1"/>
          </p:cNvSpPr>
          <p:nvPr>
            <p:ph type="title"/>
          </p:nvPr>
        </p:nvSpPr>
        <p:spPr>
          <a:xfrm>
            <a:off x="1143001" y="1070335"/>
            <a:ext cx="5199926" cy="1443269"/>
          </a:xfrm>
        </p:spPr>
        <p:txBody>
          <a:bodyPr>
            <a:normAutofit/>
          </a:bodyPr>
          <a:lstStyle/>
          <a:p>
            <a:r>
              <a:rPr lang="en-CA" sz="4000"/>
              <a:t>Read the Star Quilt Story at Your Table</a:t>
            </a:r>
          </a:p>
        </p:txBody>
      </p:sp>
      <p:sp>
        <p:nvSpPr>
          <p:cNvPr id="3" name="Content Placeholder 2">
            <a:extLst>
              <a:ext uri="{FF2B5EF4-FFF2-40B4-BE49-F238E27FC236}">
                <a16:creationId xmlns:a16="http://schemas.microsoft.com/office/drawing/2014/main" id="{A53582DD-0203-4800-A1B4-2E09BDE36867}"/>
              </a:ext>
            </a:extLst>
          </p:cNvPr>
          <p:cNvSpPr>
            <a:spLocks noGrp="1"/>
          </p:cNvSpPr>
          <p:nvPr>
            <p:ph idx="1"/>
          </p:nvPr>
        </p:nvSpPr>
        <p:spPr>
          <a:xfrm>
            <a:off x="1143002" y="2546430"/>
            <a:ext cx="5084178" cy="3549570"/>
          </a:xfrm>
        </p:spPr>
        <p:txBody>
          <a:bodyPr>
            <a:normAutofit/>
          </a:bodyPr>
          <a:lstStyle/>
          <a:p>
            <a:pPr marL="45720" indent="0">
              <a:buNone/>
            </a:pPr>
            <a:endParaRPr lang="en-CA" sz="3200" dirty="0"/>
          </a:p>
          <a:p>
            <a:r>
              <a:rPr lang="en-CA" sz="3200" dirty="0"/>
              <a:t>What was 1 idea or phrase that stood out to you in the story?</a:t>
            </a:r>
          </a:p>
        </p:txBody>
      </p:sp>
      <p:pic>
        <p:nvPicPr>
          <p:cNvPr id="1026" name="Picture 2" descr="Image result for stood out">
            <a:extLst>
              <a:ext uri="{FF2B5EF4-FFF2-40B4-BE49-F238E27FC236}">
                <a16:creationId xmlns:a16="http://schemas.microsoft.com/office/drawing/2014/main" id="{FCEB7B83-C6FF-47A7-8276-F8E1E55867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56" r="15223" b="-1"/>
          <a:stretch/>
        </p:blipFill>
        <p:spPr bwMode="auto">
          <a:xfrm>
            <a:off x="6636743" y="1238487"/>
            <a:ext cx="4741120" cy="449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995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close up of a flag&#10;&#10;Description automatically generated">
            <a:extLst>
              <a:ext uri="{FF2B5EF4-FFF2-40B4-BE49-F238E27FC236}">
                <a16:creationId xmlns:a16="http://schemas.microsoft.com/office/drawing/2014/main" id="{7142FEC9-368E-4EB4-8AA3-7CD8C5129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64" y="1078951"/>
            <a:ext cx="4593715" cy="4698117"/>
          </a:xfrm>
          <a:prstGeom prst="rect">
            <a:avLst/>
          </a:prstGeom>
        </p:spPr>
      </p:pic>
      <p:sp>
        <p:nvSpPr>
          <p:cNvPr id="3" name="Content Placeholder 2">
            <a:extLst>
              <a:ext uri="{FF2B5EF4-FFF2-40B4-BE49-F238E27FC236}">
                <a16:creationId xmlns:a16="http://schemas.microsoft.com/office/drawing/2014/main" id="{19185D55-86DB-4B0B-B622-E5FDAB06DF70}"/>
              </a:ext>
            </a:extLst>
          </p:cNvPr>
          <p:cNvSpPr>
            <a:spLocks noGrp="1"/>
          </p:cNvSpPr>
          <p:nvPr>
            <p:ph idx="1"/>
          </p:nvPr>
        </p:nvSpPr>
        <p:spPr>
          <a:xfrm>
            <a:off x="6106703" y="2057400"/>
            <a:ext cx="5364444" cy="4038600"/>
          </a:xfrm>
        </p:spPr>
        <p:txBody>
          <a:bodyPr>
            <a:normAutofit/>
          </a:bodyPr>
          <a:lstStyle/>
          <a:p>
            <a:pPr fontAlgn="base"/>
            <a:r>
              <a:rPr lang="en-US" b="1" dirty="0"/>
              <a:t>The Star blanket is used in an </a:t>
            </a:r>
            <a:r>
              <a:rPr lang="en-US" b="1" dirty="0" err="1"/>
              <a:t>honouring</a:t>
            </a:r>
            <a:r>
              <a:rPr lang="en-US" b="1" dirty="0"/>
              <a:t> and protection ceremonies because the symbol of the morning star represents the beginning of new day/another day of life given by the creator [10]. </a:t>
            </a:r>
          </a:p>
          <a:p>
            <a:pPr fontAlgn="base"/>
            <a:r>
              <a:rPr lang="en-US" b="1" dirty="0"/>
              <a:t>Star quilts are always gifted. ​</a:t>
            </a:r>
            <a:endParaRPr lang="en-US" dirty="0"/>
          </a:p>
        </p:txBody>
      </p:sp>
    </p:spTree>
    <p:extLst>
      <p:ext uri="{BB962C8B-B14F-4D97-AF65-F5344CB8AC3E}">
        <p14:creationId xmlns:p14="http://schemas.microsoft.com/office/powerpoint/2010/main" val="1527960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DB65-42B8-407C-B47F-AE4052D78F4C}"/>
              </a:ext>
            </a:extLst>
          </p:cNvPr>
          <p:cNvSpPr>
            <a:spLocks noGrp="1"/>
          </p:cNvSpPr>
          <p:nvPr>
            <p:ph type="title"/>
          </p:nvPr>
        </p:nvSpPr>
        <p:spPr/>
        <p:txBody>
          <a:bodyPr/>
          <a:lstStyle/>
          <a:p>
            <a:r>
              <a:rPr lang="en-CA" dirty="0"/>
              <a:t>5 minute brain break</a:t>
            </a:r>
          </a:p>
        </p:txBody>
      </p:sp>
      <p:sp>
        <p:nvSpPr>
          <p:cNvPr id="3" name="Text Placeholder 2">
            <a:extLst>
              <a:ext uri="{FF2B5EF4-FFF2-40B4-BE49-F238E27FC236}">
                <a16:creationId xmlns:a16="http://schemas.microsoft.com/office/drawing/2014/main" id="{05C9C582-139A-4C39-B8C1-406AFD4F5DFE}"/>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993819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E70C-AA20-4FCA-B62B-AB08363BE8DB}"/>
              </a:ext>
            </a:extLst>
          </p:cNvPr>
          <p:cNvSpPr>
            <a:spLocks noGrp="1"/>
          </p:cNvSpPr>
          <p:nvPr>
            <p:ph type="title"/>
          </p:nvPr>
        </p:nvSpPr>
        <p:spPr/>
        <p:txBody>
          <a:bodyPr/>
          <a:lstStyle/>
          <a:p>
            <a:r>
              <a:rPr lang="en-CA" dirty="0"/>
              <a:t>Part IV: Creating A Star Quilt</a:t>
            </a:r>
          </a:p>
        </p:txBody>
      </p:sp>
      <p:sp>
        <p:nvSpPr>
          <p:cNvPr id="3" name="Content Placeholder 2">
            <a:extLst>
              <a:ext uri="{FF2B5EF4-FFF2-40B4-BE49-F238E27FC236}">
                <a16:creationId xmlns:a16="http://schemas.microsoft.com/office/drawing/2014/main" id="{1108AC7E-5DC2-4333-BE9E-D6127BF66ACF}"/>
              </a:ext>
            </a:extLst>
          </p:cNvPr>
          <p:cNvSpPr>
            <a:spLocks noGrp="1"/>
          </p:cNvSpPr>
          <p:nvPr>
            <p:ph idx="1"/>
          </p:nvPr>
        </p:nvSpPr>
        <p:spPr/>
        <p:txBody>
          <a:bodyPr/>
          <a:lstStyle/>
          <a:p>
            <a:r>
              <a:rPr lang="en-CA" dirty="0"/>
              <a:t>Step 1: Fill out your identity Web</a:t>
            </a:r>
          </a:p>
          <a:p>
            <a:r>
              <a:rPr lang="en-CA" dirty="0"/>
              <a:t>Step 2: Create a rough draft of your diamond.</a:t>
            </a:r>
          </a:p>
          <a:p>
            <a:r>
              <a:rPr lang="en-CA" dirty="0"/>
              <a:t>Step 3: Create your final copy of your diamond.</a:t>
            </a:r>
          </a:p>
          <a:p>
            <a:r>
              <a:rPr lang="en-CA" dirty="0"/>
              <a:t>Step 4: Reflect on your diamond and how it represents you. </a:t>
            </a:r>
          </a:p>
          <a:p>
            <a:r>
              <a:rPr lang="en-CA" dirty="0"/>
              <a:t>Step 5: Share your diamond with someone else and explain how it represents who you are and what you bring to the learning community. </a:t>
            </a:r>
          </a:p>
          <a:p>
            <a:r>
              <a:rPr lang="en-CA" dirty="0"/>
              <a:t>Step 6: Piecing the Quilt Together. </a:t>
            </a:r>
          </a:p>
        </p:txBody>
      </p:sp>
    </p:spTree>
    <p:extLst>
      <p:ext uri="{BB962C8B-B14F-4D97-AF65-F5344CB8AC3E}">
        <p14:creationId xmlns:p14="http://schemas.microsoft.com/office/powerpoint/2010/main" val="3453474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25C8-2CD9-4639-BAF3-E83B27D6E0F7}"/>
              </a:ext>
            </a:extLst>
          </p:cNvPr>
          <p:cNvSpPr>
            <a:spLocks noGrp="1"/>
          </p:cNvSpPr>
          <p:nvPr>
            <p:ph type="title"/>
          </p:nvPr>
        </p:nvSpPr>
        <p:spPr>
          <a:xfrm>
            <a:off x="1143000" y="609599"/>
            <a:ext cx="10015330" cy="1484243"/>
          </a:xfrm>
        </p:spPr>
        <p:txBody>
          <a:bodyPr>
            <a:normAutofit fontScale="90000"/>
          </a:bodyPr>
          <a:lstStyle/>
          <a:p>
            <a:r>
              <a:rPr lang="en-CA" dirty="0"/>
              <a:t>You will be creating a piece of a quilt. Your piece of the quilt has to represent who you are. </a:t>
            </a:r>
          </a:p>
        </p:txBody>
      </p:sp>
      <p:sp>
        <p:nvSpPr>
          <p:cNvPr id="3" name="Content Placeholder 2">
            <a:extLst>
              <a:ext uri="{FF2B5EF4-FFF2-40B4-BE49-F238E27FC236}">
                <a16:creationId xmlns:a16="http://schemas.microsoft.com/office/drawing/2014/main" id="{4257D1F6-E967-426C-84D0-1CAE8CEFCB43}"/>
              </a:ext>
            </a:extLst>
          </p:cNvPr>
          <p:cNvSpPr>
            <a:spLocks noGrp="1"/>
          </p:cNvSpPr>
          <p:nvPr>
            <p:ph idx="1"/>
          </p:nvPr>
        </p:nvSpPr>
        <p:spPr>
          <a:xfrm>
            <a:off x="576775" y="2093842"/>
            <a:ext cx="4878025" cy="4207465"/>
          </a:xfrm>
        </p:spPr>
        <p:txBody>
          <a:bodyPr>
            <a:normAutofit fontScale="92500" lnSpcReduction="10000"/>
          </a:bodyPr>
          <a:lstStyle/>
          <a:p>
            <a:pPr marL="45720" indent="0">
              <a:buNone/>
            </a:pPr>
            <a:r>
              <a:rPr lang="en-CA" b="1" dirty="0"/>
              <a:t>Elements on the diamond:</a:t>
            </a:r>
          </a:p>
          <a:p>
            <a:pPr marL="45720" indent="0">
              <a:buNone/>
            </a:pPr>
            <a:r>
              <a:rPr lang="en-CA" sz="2600" dirty="0">
                <a:solidFill>
                  <a:schemeClr val="accent3">
                    <a:lumMod val="60000"/>
                    <a:lumOff val="40000"/>
                  </a:schemeClr>
                </a:solidFill>
              </a:rPr>
              <a:t>-Name</a:t>
            </a:r>
          </a:p>
          <a:p>
            <a:pPr marL="45720" indent="0">
              <a:buNone/>
            </a:pPr>
            <a:r>
              <a:rPr lang="en-CA" sz="2600" dirty="0"/>
              <a:t>-</a:t>
            </a:r>
            <a:r>
              <a:rPr lang="en-CA" sz="2600" dirty="0">
                <a:solidFill>
                  <a:srgbClr val="FF0000"/>
                </a:solidFill>
              </a:rPr>
              <a:t>Canadian Flag: represents Kate’s love of Canadian history and the fact that she is Canadian. </a:t>
            </a:r>
          </a:p>
          <a:p>
            <a:pPr marL="45720" indent="0">
              <a:buNone/>
            </a:pPr>
            <a:r>
              <a:rPr lang="en-CA" sz="2600" dirty="0"/>
              <a:t>-Paw Prints: represents her love of animals. </a:t>
            </a:r>
          </a:p>
          <a:p>
            <a:pPr marL="45720" indent="0">
              <a:buNone/>
            </a:pPr>
            <a:r>
              <a:rPr lang="en-CA" sz="2600" dirty="0"/>
              <a:t>-</a:t>
            </a:r>
            <a:r>
              <a:rPr lang="en-CA" sz="2600" dirty="0">
                <a:solidFill>
                  <a:srgbClr val="00B0F0"/>
                </a:solidFill>
              </a:rPr>
              <a:t>Magnified Glass: represents her love of mysteries</a:t>
            </a:r>
          </a:p>
          <a:p>
            <a:pPr marL="45720" indent="0">
              <a:buNone/>
            </a:pPr>
            <a:r>
              <a:rPr lang="en-CA" sz="2600" dirty="0">
                <a:solidFill>
                  <a:srgbClr val="C11DAA"/>
                </a:solidFill>
              </a:rPr>
              <a:t>- Different shapes and colours: represents her playful nature.</a:t>
            </a:r>
          </a:p>
        </p:txBody>
      </p:sp>
      <p:pic>
        <p:nvPicPr>
          <p:cNvPr id="5" name="Picture 4" descr="A picture containing indoor, child&#10;&#10;Description automatically generated">
            <a:extLst>
              <a:ext uri="{FF2B5EF4-FFF2-40B4-BE49-F238E27FC236}">
                <a16:creationId xmlns:a16="http://schemas.microsoft.com/office/drawing/2014/main" id="{D4429AB1-9151-4411-BCAF-54BBD38FD58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20566" y="2093842"/>
            <a:ext cx="5892668" cy="4419501"/>
          </a:xfrm>
          <a:prstGeom prst="rect">
            <a:avLst/>
          </a:prstGeom>
        </p:spPr>
      </p:pic>
    </p:spTree>
    <p:extLst>
      <p:ext uri="{BB962C8B-B14F-4D97-AF65-F5344CB8AC3E}">
        <p14:creationId xmlns:p14="http://schemas.microsoft.com/office/powerpoint/2010/main" val="36733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E7A4-39F3-4DA7-A79D-351903B8DB07}"/>
              </a:ext>
            </a:extLst>
          </p:cNvPr>
          <p:cNvSpPr>
            <a:spLocks noGrp="1"/>
          </p:cNvSpPr>
          <p:nvPr>
            <p:ph type="title"/>
          </p:nvPr>
        </p:nvSpPr>
        <p:spPr>
          <a:xfrm>
            <a:off x="7888731" y="609600"/>
            <a:ext cx="3582416" cy="1356360"/>
          </a:xfrm>
        </p:spPr>
        <p:txBody>
          <a:bodyPr vert="horz" lIns="91440" tIns="45720" rIns="91440" bIns="45720" rtlCol="0" anchor="ctr">
            <a:normAutofit/>
          </a:bodyPr>
          <a:lstStyle/>
          <a:p>
            <a:r>
              <a:rPr lang="en-US" sz="3200"/>
              <a:t>Step 1: </a:t>
            </a:r>
          </a:p>
        </p:txBody>
      </p:sp>
      <p:sp>
        <p:nvSpPr>
          <p:cNvPr id="3" name="Content Placeholder 2">
            <a:extLst>
              <a:ext uri="{FF2B5EF4-FFF2-40B4-BE49-F238E27FC236}">
                <a16:creationId xmlns:a16="http://schemas.microsoft.com/office/drawing/2014/main" id="{F91DFC3C-E3DE-46E2-B228-A825523759CF}"/>
              </a:ext>
            </a:extLst>
          </p:cNvPr>
          <p:cNvSpPr>
            <a:spLocks noGrp="1"/>
          </p:cNvSpPr>
          <p:nvPr>
            <p:ph sz="half" idx="1"/>
          </p:nvPr>
        </p:nvSpPr>
        <p:spPr>
          <a:xfrm>
            <a:off x="7888731" y="2057400"/>
            <a:ext cx="3582416" cy="4038600"/>
          </a:xfrm>
        </p:spPr>
        <p:txBody>
          <a:bodyPr vert="horz" lIns="91440" tIns="45720" rIns="91440" bIns="45720" rtlCol="0">
            <a:normAutofit/>
          </a:bodyPr>
          <a:lstStyle/>
          <a:p>
            <a:r>
              <a:rPr lang="en-US" sz="3200" dirty="0"/>
              <a:t>Creating a rough design. Start with a </a:t>
            </a:r>
            <a:r>
              <a:rPr lang="en-US" sz="3200" b="1" u="sng" dirty="0"/>
              <a:t>pencil</a:t>
            </a:r>
            <a:r>
              <a:rPr lang="en-US" sz="3200" dirty="0"/>
              <a:t> drawing and then add </a:t>
            </a:r>
            <a:r>
              <a:rPr lang="en-US" sz="3200" dirty="0" err="1"/>
              <a:t>colour</a:t>
            </a:r>
            <a:r>
              <a:rPr lang="en-US" sz="3200" dirty="0"/>
              <a:t>. </a:t>
            </a:r>
          </a:p>
        </p:txBody>
      </p:sp>
      <p:pic>
        <p:nvPicPr>
          <p:cNvPr id="7" name="Picture 6">
            <a:extLst>
              <a:ext uri="{FF2B5EF4-FFF2-40B4-BE49-F238E27FC236}">
                <a16:creationId xmlns:a16="http://schemas.microsoft.com/office/drawing/2014/main" id="{03C55691-349E-4E9D-8313-60DC29A6C49D}"/>
              </a:ext>
            </a:extLst>
          </p:cNvPr>
          <p:cNvPicPr>
            <a:picLocks noChangeAspect="1"/>
          </p:cNvPicPr>
          <p:nvPr/>
        </p:nvPicPr>
        <p:blipFill>
          <a:blip r:embed="rId2"/>
          <a:stretch>
            <a:fillRect/>
          </a:stretch>
        </p:blipFill>
        <p:spPr>
          <a:xfrm rot="16200000">
            <a:off x="1251204" y="767870"/>
            <a:ext cx="2341018" cy="3121358"/>
          </a:xfrm>
          <a:prstGeom prst="rect">
            <a:avLst/>
          </a:prstGeom>
        </p:spPr>
      </p:pic>
      <p:pic>
        <p:nvPicPr>
          <p:cNvPr id="6" name="Content Placeholder 5" descr="A close up of text on a white background&#10;&#10;Description automatically generated">
            <a:extLst>
              <a:ext uri="{FF2B5EF4-FFF2-40B4-BE49-F238E27FC236}">
                <a16:creationId xmlns:a16="http://schemas.microsoft.com/office/drawing/2014/main" id="{DD078B43-6FA0-4561-859A-C5502653312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rot="5400000">
            <a:off x="3601730" y="1711072"/>
            <a:ext cx="4424261" cy="3318196"/>
          </a:xfrm>
          <a:prstGeom prst="rect">
            <a:avLst/>
          </a:prstGeom>
        </p:spPr>
      </p:pic>
    </p:spTree>
    <p:extLst>
      <p:ext uri="{BB962C8B-B14F-4D97-AF65-F5344CB8AC3E}">
        <p14:creationId xmlns:p14="http://schemas.microsoft.com/office/powerpoint/2010/main" val="1830400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56387" y="407553"/>
            <a:ext cx="9875520" cy="1356360"/>
          </a:xfrm>
        </p:spPr>
        <p:txBody>
          <a:bodyPr vert="horz" lIns="91440" tIns="45720" rIns="91440" bIns="45720" rtlCol="0" anchor="ctr">
            <a:normAutofit/>
          </a:bodyPr>
          <a:lstStyle/>
          <a:p>
            <a:r>
              <a:rPr lang="en-US" sz="4400" dirty="0"/>
              <a:t>Hopes and Goals</a:t>
            </a:r>
          </a:p>
        </p:txBody>
      </p:sp>
      <p:pic>
        <p:nvPicPr>
          <p:cNvPr id="1026" name="Picture 2" descr="Image result for Writing on a notebook">
            <a:extLst>
              <a:ext uri="{FF2B5EF4-FFF2-40B4-BE49-F238E27FC236}">
                <a16:creationId xmlns:a16="http://schemas.microsoft.com/office/drawing/2014/main" id="{79F37AAC-4A9E-4B8E-BBF7-41B7DFE3F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39" r="2" b="2"/>
          <a:stretch/>
        </p:blipFill>
        <p:spPr bwMode="auto">
          <a:xfrm>
            <a:off x="1484572" y="1998290"/>
            <a:ext cx="2896569" cy="35199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27486" y="1162541"/>
            <a:ext cx="6630684" cy="5191432"/>
          </a:xfrm>
        </p:spPr>
        <p:txBody>
          <a:bodyPr vert="horz" lIns="91440" tIns="45720" rIns="91440" bIns="45720" rtlCol="0">
            <a:normAutofit fontScale="92500" lnSpcReduction="10000"/>
          </a:bodyPr>
          <a:lstStyle/>
          <a:p>
            <a:pPr marL="788670" indent="-514350">
              <a:buFont typeface="+mj-lt"/>
              <a:buAutoNum type="arabicPeriod"/>
            </a:pPr>
            <a:endParaRPr lang="en-US" sz="2800" dirty="0"/>
          </a:p>
          <a:p>
            <a:pPr marL="788670" indent="-514350">
              <a:buFont typeface="+mj-lt"/>
              <a:buAutoNum type="arabicPeriod"/>
            </a:pPr>
            <a:r>
              <a:rPr lang="en-US" sz="2800" dirty="0"/>
              <a:t>Give you ideas on how identity and citizenship can be tackled for the 21</a:t>
            </a:r>
            <a:r>
              <a:rPr lang="en-US" sz="2800" baseline="30000" dirty="0"/>
              <a:t>st</a:t>
            </a:r>
            <a:r>
              <a:rPr lang="en-US" sz="2800" dirty="0"/>
              <a:t> Century Learner. </a:t>
            </a:r>
            <a:br>
              <a:rPr lang="en-US" sz="2800" dirty="0"/>
            </a:br>
            <a:endParaRPr lang="en-US" sz="2800" dirty="0"/>
          </a:p>
          <a:p>
            <a:pPr marL="788670" indent="-514350">
              <a:buFont typeface="+mj-lt"/>
              <a:buAutoNum type="arabicPeriod"/>
            </a:pPr>
            <a:r>
              <a:rPr lang="en-US" sz="2800" dirty="0"/>
              <a:t>Share some resources with you to help explore identity as fluid and complex and foster a sense of belonging in your classroom. </a:t>
            </a:r>
            <a:br>
              <a:rPr lang="en-US" sz="2800" dirty="0"/>
            </a:br>
            <a:endParaRPr lang="en-US" sz="2800" dirty="0"/>
          </a:p>
          <a:p>
            <a:pPr marL="788670" indent="-514350">
              <a:buFont typeface="+mj-lt"/>
              <a:buAutoNum type="arabicPeriod"/>
            </a:pPr>
            <a:r>
              <a:rPr lang="en-US" sz="2800" dirty="0"/>
              <a:t>Explore some of the theory and history surrounding this project and pedagogical approaches to encourage wonder in your classroom. </a:t>
            </a:r>
          </a:p>
          <a:p>
            <a:pPr marL="0"/>
            <a:endParaRPr lang="en-US" sz="1800" dirty="0"/>
          </a:p>
          <a:p>
            <a:pPr marL="0"/>
            <a:endParaRPr lang="en-US" sz="1800" dirty="0"/>
          </a:p>
          <a:p>
            <a:pPr marL="0"/>
            <a:endParaRPr lang="en-US" sz="1800" dirty="0"/>
          </a:p>
        </p:txBody>
      </p:sp>
    </p:spTree>
    <p:extLst>
      <p:ext uri="{BB962C8B-B14F-4D97-AF65-F5344CB8AC3E}">
        <p14:creationId xmlns:p14="http://schemas.microsoft.com/office/powerpoint/2010/main" val="284104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F4AC-B7FB-41A1-9F06-BC3139D41A0A}"/>
              </a:ext>
            </a:extLst>
          </p:cNvPr>
          <p:cNvSpPr>
            <a:spLocks noGrp="1"/>
          </p:cNvSpPr>
          <p:nvPr>
            <p:ph type="title"/>
          </p:nvPr>
        </p:nvSpPr>
        <p:spPr>
          <a:xfrm>
            <a:off x="1143001" y="1070335"/>
            <a:ext cx="5199926" cy="1443269"/>
          </a:xfrm>
        </p:spPr>
        <p:txBody>
          <a:bodyPr vert="horz" lIns="91440" tIns="45720" rIns="91440" bIns="45720" rtlCol="0" anchor="ctr">
            <a:normAutofit/>
          </a:bodyPr>
          <a:lstStyle/>
          <a:p>
            <a:r>
              <a:rPr lang="en-US" sz="4000" dirty="0"/>
              <a:t>Final/ Good Copy of Diamond Design</a:t>
            </a:r>
          </a:p>
        </p:txBody>
      </p:sp>
      <p:sp>
        <p:nvSpPr>
          <p:cNvPr id="3" name="Content Placeholder 2">
            <a:extLst>
              <a:ext uri="{FF2B5EF4-FFF2-40B4-BE49-F238E27FC236}">
                <a16:creationId xmlns:a16="http://schemas.microsoft.com/office/drawing/2014/main" id="{74F00286-84D2-45DA-822F-DF9A462CFD3C}"/>
              </a:ext>
            </a:extLst>
          </p:cNvPr>
          <p:cNvSpPr>
            <a:spLocks noGrp="1"/>
          </p:cNvSpPr>
          <p:nvPr>
            <p:ph sz="half" idx="1"/>
          </p:nvPr>
        </p:nvSpPr>
        <p:spPr>
          <a:xfrm>
            <a:off x="1143002" y="2546430"/>
            <a:ext cx="5084178" cy="3549570"/>
          </a:xfrm>
        </p:spPr>
        <p:txBody>
          <a:bodyPr vert="horz" lIns="91440" tIns="45720" rIns="91440" bIns="45720" rtlCol="0">
            <a:normAutofit/>
          </a:bodyPr>
          <a:lstStyle/>
          <a:p>
            <a:r>
              <a:rPr lang="en-US" sz="2400" dirty="0"/>
              <a:t>Show Miss J your rough draft of your diamond. </a:t>
            </a:r>
          </a:p>
          <a:p>
            <a:endParaRPr lang="en-US" sz="2400" dirty="0"/>
          </a:p>
          <a:p>
            <a:r>
              <a:rPr lang="en-US" sz="2400" dirty="0"/>
              <a:t>Receive a card stock diamond. Decorate the card stock diamond to create your good/final copy. </a:t>
            </a:r>
          </a:p>
          <a:p>
            <a:endParaRPr lang="en-US" sz="1800" dirty="0"/>
          </a:p>
        </p:txBody>
      </p:sp>
      <p:pic>
        <p:nvPicPr>
          <p:cNvPr id="5" name="Picture 4" descr="A picture containing indoor, child&#10;&#10;Description automatically generated">
            <a:extLst>
              <a:ext uri="{FF2B5EF4-FFF2-40B4-BE49-F238E27FC236}">
                <a16:creationId xmlns:a16="http://schemas.microsoft.com/office/drawing/2014/main" id="{7E9C38E4-F148-4296-BC5D-A8FF6DA43C3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657" r="9203" b="1"/>
          <a:stretch/>
        </p:blipFill>
        <p:spPr>
          <a:xfrm>
            <a:off x="6636743" y="1238487"/>
            <a:ext cx="4741120" cy="4493060"/>
          </a:xfrm>
          <a:prstGeom prst="rect">
            <a:avLst/>
          </a:prstGeom>
        </p:spPr>
      </p:pic>
    </p:spTree>
    <p:extLst>
      <p:ext uri="{BB962C8B-B14F-4D97-AF65-F5344CB8AC3E}">
        <p14:creationId xmlns:p14="http://schemas.microsoft.com/office/powerpoint/2010/main" val="3965142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rd&#10;&#10;Description automatically generated">
            <a:extLst>
              <a:ext uri="{FF2B5EF4-FFF2-40B4-BE49-F238E27FC236}">
                <a16:creationId xmlns:a16="http://schemas.microsoft.com/office/drawing/2014/main" id="{495D9811-7781-439C-944C-E37F905C0D60}"/>
              </a:ext>
            </a:extLst>
          </p:cNvPr>
          <p:cNvPicPr>
            <a:picLocks noChangeAspect="1"/>
          </p:cNvPicPr>
          <p:nvPr/>
        </p:nvPicPr>
        <p:blipFill rotWithShape="1">
          <a:blip r:embed="rId2">
            <a:extLst>
              <a:ext uri="{28A0092B-C50C-407E-A947-70E740481C1C}">
                <a14:useLocalDpi xmlns:a14="http://schemas.microsoft.com/office/drawing/2010/main" val="0"/>
              </a:ext>
            </a:extLst>
          </a:blip>
          <a:srcRect t="31947" r="-2" b="9603"/>
          <a:stretch/>
        </p:blipFill>
        <p:spPr>
          <a:xfrm>
            <a:off x="804334" y="804334"/>
            <a:ext cx="5051804" cy="5249332"/>
          </a:xfrm>
          <a:prstGeom prst="rect">
            <a:avLst/>
          </a:prstGeom>
          <a:ln w="57150" cmpd="thickThin">
            <a:solidFill>
              <a:srgbClr val="FFFFFF"/>
            </a:solidFill>
            <a:miter lim="800000"/>
          </a:ln>
        </p:spPr>
      </p:pic>
      <p:pic>
        <p:nvPicPr>
          <p:cNvPr id="5" name="Picture 4" descr="A picture containing text, businesscard&#10;&#10;Description automatically generated">
            <a:extLst>
              <a:ext uri="{FF2B5EF4-FFF2-40B4-BE49-F238E27FC236}">
                <a16:creationId xmlns:a16="http://schemas.microsoft.com/office/drawing/2014/main" id="{CDC4FE4F-F5A1-47A7-9639-C2AE74D9E91A}"/>
              </a:ext>
            </a:extLst>
          </p:cNvPr>
          <p:cNvPicPr>
            <a:picLocks noChangeAspect="1"/>
          </p:cNvPicPr>
          <p:nvPr/>
        </p:nvPicPr>
        <p:blipFill rotWithShape="1">
          <a:blip r:embed="rId3">
            <a:extLst>
              <a:ext uri="{28A0092B-C50C-407E-A947-70E740481C1C}">
                <a14:useLocalDpi xmlns:a14="http://schemas.microsoft.com/office/drawing/2010/main" val="0"/>
              </a:ext>
            </a:extLst>
          </a:blip>
          <a:srcRect l="15392" r="12431" b="1"/>
          <a:stretch/>
        </p:blipFill>
        <p:spPr>
          <a:xfrm rot="10800000">
            <a:off x="6335861" y="804334"/>
            <a:ext cx="5051804" cy="5249332"/>
          </a:xfrm>
          <a:prstGeom prst="rect">
            <a:avLst/>
          </a:prstGeom>
          <a:ln w="57150" cmpd="thickThin">
            <a:solidFill>
              <a:srgbClr val="FFFFFF"/>
            </a:solidFill>
            <a:miter lim="800000"/>
          </a:ln>
        </p:spPr>
      </p:pic>
    </p:spTree>
    <p:extLst>
      <p:ext uri="{BB962C8B-B14F-4D97-AF65-F5344CB8AC3E}">
        <p14:creationId xmlns:p14="http://schemas.microsoft.com/office/powerpoint/2010/main" val="1516162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983A-C311-431C-830F-1B0B951A5436}"/>
              </a:ext>
            </a:extLst>
          </p:cNvPr>
          <p:cNvSpPr>
            <a:spLocks noGrp="1"/>
          </p:cNvSpPr>
          <p:nvPr>
            <p:ph type="title"/>
          </p:nvPr>
        </p:nvSpPr>
        <p:spPr/>
        <p:txBody>
          <a:bodyPr/>
          <a:lstStyle/>
          <a:p>
            <a:r>
              <a:rPr lang="en-CA" dirty="0"/>
              <a:t>Written Response </a:t>
            </a:r>
          </a:p>
        </p:txBody>
      </p:sp>
      <p:sp>
        <p:nvSpPr>
          <p:cNvPr id="3" name="Content Placeholder 2">
            <a:extLst>
              <a:ext uri="{FF2B5EF4-FFF2-40B4-BE49-F238E27FC236}">
                <a16:creationId xmlns:a16="http://schemas.microsoft.com/office/drawing/2014/main" id="{0FA799C4-77A1-4E29-BF41-018D39AAEB2A}"/>
              </a:ext>
            </a:extLst>
          </p:cNvPr>
          <p:cNvSpPr>
            <a:spLocks noGrp="1"/>
          </p:cNvSpPr>
          <p:nvPr>
            <p:ph sz="half" idx="1"/>
          </p:nvPr>
        </p:nvSpPr>
        <p:spPr/>
        <p:txBody>
          <a:bodyPr/>
          <a:lstStyle/>
          <a:p>
            <a:r>
              <a:rPr lang="en-CA" dirty="0"/>
              <a:t>It is time to explain your diamond and how it represents your identity. </a:t>
            </a:r>
          </a:p>
          <a:p>
            <a:r>
              <a:rPr lang="en-CA" dirty="0"/>
              <a:t>Explain each element on your diamond and your design choices (including color) </a:t>
            </a:r>
          </a:p>
          <a:p>
            <a:r>
              <a:rPr lang="en-CA" dirty="0"/>
              <a:t>If you do not know how to get started there is a writing prompt for you to use/fill in. </a:t>
            </a:r>
          </a:p>
        </p:txBody>
      </p:sp>
      <p:pic>
        <p:nvPicPr>
          <p:cNvPr id="4098" name="Picture 2" descr="Image result for writing">
            <a:extLst>
              <a:ext uri="{FF2B5EF4-FFF2-40B4-BE49-F238E27FC236}">
                <a16:creationId xmlns:a16="http://schemas.microsoft.com/office/drawing/2014/main" id="{4309F3E9-590F-40E7-AC87-6670C6D13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385" y="2255521"/>
            <a:ext cx="5003125" cy="3329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408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8F24-4875-41F6-8979-AB0CBF48FD75}"/>
              </a:ext>
            </a:extLst>
          </p:cNvPr>
          <p:cNvSpPr>
            <a:spLocks noGrp="1"/>
          </p:cNvSpPr>
          <p:nvPr>
            <p:ph type="title"/>
          </p:nvPr>
        </p:nvSpPr>
        <p:spPr>
          <a:xfrm>
            <a:off x="1158240" y="2251588"/>
            <a:ext cx="9875520" cy="1356360"/>
          </a:xfrm>
        </p:spPr>
        <p:txBody>
          <a:bodyPr>
            <a:normAutofit fontScale="90000"/>
          </a:bodyPr>
          <a:lstStyle/>
          <a:p>
            <a:r>
              <a:rPr lang="en-CA" dirty="0"/>
              <a:t>Share your diamond with your table group and determine what unique thing each </a:t>
            </a:r>
            <a:r>
              <a:rPr lang="en-CA"/>
              <a:t>of you </a:t>
            </a:r>
            <a:r>
              <a:rPr lang="en-CA" dirty="0"/>
              <a:t>bring to your community. </a:t>
            </a:r>
          </a:p>
        </p:txBody>
      </p:sp>
    </p:spTree>
    <p:extLst>
      <p:ext uri="{BB962C8B-B14F-4D97-AF65-F5344CB8AC3E}">
        <p14:creationId xmlns:p14="http://schemas.microsoft.com/office/powerpoint/2010/main" val="2008733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3680-FDF1-4032-8851-191F37EEE1F2}"/>
              </a:ext>
            </a:extLst>
          </p:cNvPr>
          <p:cNvSpPr>
            <a:spLocks noGrp="1"/>
          </p:cNvSpPr>
          <p:nvPr>
            <p:ph type="title"/>
          </p:nvPr>
        </p:nvSpPr>
        <p:spPr/>
        <p:txBody>
          <a:bodyPr/>
          <a:lstStyle/>
          <a:p>
            <a:r>
              <a:rPr lang="en-CA" dirty="0">
                <a:solidFill>
                  <a:schemeClr val="tx1"/>
                </a:solidFill>
              </a:rPr>
              <a:t>Piecing the Quilt Together</a:t>
            </a:r>
          </a:p>
        </p:txBody>
      </p:sp>
      <p:sp>
        <p:nvSpPr>
          <p:cNvPr id="3" name="Content Placeholder 2">
            <a:extLst>
              <a:ext uri="{FF2B5EF4-FFF2-40B4-BE49-F238E27FC236}">
                <a16:creationId xmlns:a16="http://schemas.microsoft.com/office/drawing/2014/main" id="{CF0CDFE1-5E54-4889-B69A-A9128E0A7764}"/>
              </a:ext>
            </a:extLst>
          </p:cNvPr>
          <p:cNvSpPr>
            <a:spLocks noGrp="1"/>
          </p:cNvSpPr>
          <p:nvPr>
            <p:ph idx="1"/>
          </p:nvPr>
        </p:nvSpPr>
        <p:spPr>
          <a:xfrm>
            <a:off x="1143001" y="2057400"/>
            <a:ext cx="4735286" cy="4038600"/>
          </a:xfrm>
        </p:spPr>
        <p:txBody>
          <a:bodyPr/>
          <a:lstStyle/>
          <a:p>
            <a:r>
              <a:rPr lang="en-CA" dirty="0"/>
              <a:t>Have students gather around one common area</a:t>
            </a:r>
          </a:p>
          <a:p>
            <a:r>
              <a:rPr lang="en-CA" dirty="0"/>
              <a:t>One by one ask students to place the diamond on the backing of poster board paper.</a:t>
            </a:r>
          </a:p>
          <a:p>
            <a:r>
              <a:rPr lang="en-CA" dirty="0"/>
              <a:t>Glue or tape the diamond pieces down. </a:t>
            </a:r>
          </a:p>
        </p:txBody>
      </p:sp>
      <p:pic>
        <p:nvPicPr>
          <p:cNvPr id="4" name="Picture 3" descr="A picture containing text&#10;&#10;Description automatically generated">
            <a:extLst>
              <a:ext uri="{FF2B5EF4-FFF2-40B4-BE49-F238E27FC236}">
                <a16:creationId xmlns:a16="http://schemas.microsoft.com/office/drawing/2014/main" id="{FEE255A4-D118-40B0-8314-B61F9F57C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790" y="1676400"/>
            <a:ext cx="4550285" cy="4572000"/>
          </a:xfrm>
          <a:prstGeom prst="rect">
            <a:avLst/>
          </a:prstGeom>
        </p:spPr>
      </p:pic>
    </p:spTree>
    <p:extLst>
      <p:ext uri="{BB962C8B-B14F-4D97-AF65-F5344CB8AC3E}">
        <p14:creationId xmlns:p14="http://schemas.microsoft.com/office/powerpoint/2010/main" val="1394638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ag&#10;&#10;Description automatically generated">
            <a:extLst>
              <a:ext uri="{FF2B5EF4-FFF2-40B4-BE49-F238E27FC236}">
                <a16:creationId xmlns:a16="http://schemas.microsoft.com/office/drawing/2014/main" id="{61B67648-4CA2-420F-A32C-9A97B11B2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570" y="1143000"/>
            <a:ext cx="4470400" cy="4572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9957018-BF1A-4ECC-87FF-EB52EA1D2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215" y="1143000"/>
            <a:ext cx="4550285" cy="4572000"/>
          </a:xfrm>
          <a:prstGeom prst="rect">
            <a:avLst/>
          </a:prstGeom>
        </p:spPr>
      </p:pic>
      <p:sp>
        <p:nvSpPr>
          <p:cNvPr id="4" name="TextBox 3">
            <a:extLst>
              <a:ext uri="{FF2B5EF4-FFF2-40B4-BE49-F238E27FC236}">
                <a16:creationId xmlns:a16="http://schemas.microsoft.com/office/drawing/2014/main" id="{511864E0-4C53-459D-A24F-0359A6DCB902}"/>
              </a:ext>
            </a:extLst>
          </p:cNvPr>
          <p:cNvSpPr txBox="1"/>
          <p:nvPr/>
        </p:nvSpPr>
        <p:spPr>
          <a:xfrm>
            <a:off x="1237761" y="6134878"/>
            <a:ext cx="10360190" cy="369332"/>
          </a:xfrm>
          <a:prstGeom prst="rect">
            <a:avLst/>
          </a:prstGeom>
          <a:noFill/>
        </p:spPr>
        <p:txBody>
          <a:bodyPr wrap="square" rtlCol="0">
            <a:spAutoFit/>
          </a:bodyPr>
          <a:lstStyle/>
          <a:p>
            <a:r>
              <a:rPr lang="en-CA" dirty="0">
                <a:hlinkClick r:id="rId5"/>
              </a:rPr>
              <a:t>https://elenigal33.wixsite.com/thestarquiltproject</a:t>
            </a:r>
            <a:r>
              <a:rPr lang="en-CA" dirty="0"/>
              <a:t>                Password: TAS2017</a:t>
            </a:r>
          </a:p>
        </p:txBody>
      </p:sp>
    </p:spTree>
    <p:extLst>
      <p:ext uri="{BB962C8B-B14F-4D97-AF65-F5344CB8AC3E}">
        <p14:creationId xmlns:p14="http://schemas.microsoft.com/office/powerpoint/2010/main" val="1957789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09896" y="1580606"/>
            <a:ext cx="4167051" cy="3265713"/>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What is a name? </a:t>
            </a:r>
          </a:p>
        </p:txBody>
      </p:sp>
      <p:sp>
        <p:nvSpPr>
          <p:cNvPr id="3" name="Right Arrow 2"/>
          <p:cNvSpPr/>
          <p:nvPr/>
        </p:nvSpPr>
        <p:spPr>
          <a:xfrm>
            <a:off x="5355771" y="2926080"/>
            <a:ext cx="1280160" cy="613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014755" y="1580605"/>
            <a:ext cx="4167051" cy="326571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What is in a name?</a:t>
            </a:r>
          </a:p>
        </p:txBody>
      </p:sp>
    </p:spTree>
    <p:extLst>
      <p:ext uri="{BB962C8B-B14F-4D97-AF65-F5344CB8AC3E}">
        <p14:creationId xmlns:p14="http://schemas.microsoft.com/office/powerpoint/2010/main" val="293583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automatically generated">
            <a:extLst>
              <a:ext uri="{FF2B5EF4-FFF2-40B4-BE49-F238E27FC236}">
                <a16:creationId xmlns:a16="http://schemas.microsoft.com/office/drawing/2014/main" id="{B9CF3C9B-EB64-44DD-82D8-AD34C371924E}"/>
              </a:ext>
            </a:extLst>
          </p:cNvPr>
          <p:cNvPicPr>
            <a:picLocks noGrp="1" noChangeAspect="1"/>
          </p:cNvPicPr>
          <p:nvPr>
            <p:ph idx="1"/>
          </p:nvPr>
        </p:nvPicPr>
        <p:blipFill>
          <a:blip r:embed="rId2"/>
          <a:stretch>
            <a:fillRect/>
          </a:stretch>
        </p:blipFill>
        <p:spPr>
          <a:xfrm>
            <a:off x="1714500" y="1332071"/>
            <a:ext cx="8956386" cy="5060358"/>
          </a:xfrm>
          <a:prstGeom prst="rect">
            <a:avLst/>
          </a:prstGeom>
        </p:spPr>
      </p:pic>
      <p:sp>
        <p:nvSpPr>
          <p:cNvPr id="2" name="Rectangle 1">
            <a:extLst>
              <a:ext uri="{FF2B5EF4-FFF2-40B4-BE49-F238E27FC236}">
                <a16:creationId xmlns:a16="http://schemas.microsoft.com/office/drawing/2014/main" id="{EDEED859-1D76-4CCF-B66D-D8B646D6097A}"/>
              </a:ext>
            </a:extLst>
          </p:cNvPr>
          <p:cNvSpPr/>
          <p:nvPr/>
        </p:nvSpPr>
        <p:spPr>
          <a:xfrm>
            <a:off x="190500" y="271760"/>
            <a:ext cx="11810999" cy="1323439"/>
          </a:xfrm>
          <a:prstGeom prst="rect">
            <a:avLst/>
          </a:prstGeom>
          <a:noFill/>
        </p:spPr>
        <p:txBody>
          <a:bodyPr wrap="squar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Where did each activity we do today fall on the  road map?</a:t>
            </a:r>
          </a:p>
        </p:txBody>
      </p:sp>
    </p:spTree>
    <p:extLst>
      <p:ext uri="{BB962C8B-B14F-4D97-AF65-F5344CB8AC3E}">
        <p14:creationId xmlns:p14="http://schemas.microsoft.com/office/powerpoint/2010/main" val="727528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905C-F20D-4315-9130-DD96F40C897A}"/>
              </a:ext>
            </a:extLst>
          </p:cNvPr>
          <p:cNvSpPr>
            <a:spLocks noGrp="1"/>
          </p:cNvSpPr>
          <p:nvPr>
            <p:ph type="title"/>
          </p:nvPr>
        </p:nvSpPr>
        <p:spPr/>
        <p:txBody>
          <a:bodyPr/>
          <a:lstStyle/>
          <a:p>
            <a:r>
              <a:rPr lang="en-CA" dirty="0"/>
              <a:t>Give you some time to explore the handouts and resources available: </a:t>
            </a:r>
          </a:p>
        </p:txBody>
      </p:sp>
      <p:sp>
        <p:nvSpPr>
          <p:cNvPr id="3" name="Content Placeholder 2">
            <a:extLst>
              <a:ext uri="{FF2B5EF4-FFF2-40B4-BE49-F238E27FC236}">
                <a16:creationId xmlns:a16="http://schemas.microsoft.com/office/drawing/2014/main" id="{9E69E750-ADEA-49D9-B4F4-A155FB3554AA}"/>
              </a:ext>
            </a:extLst>
          </p:cNvPr>
          <p:cNvSpPr>
            <a:spLocks noGrp="1"/>
          </p:cNvSpPr>
          <p:nvPr>
            <p:ph idx="1"/>
          </p:nvPr>
        </p:nvSpPr>
        <p:spPr/>
        <p:txBody>
          <a:bodyPr>
            <a:normAutofit/>
          </a:bodyPr>
          <a:lstStyle/>
          <a:p>
            <a:r>
              <a:rPr lang="en-CA" sz="2800" dirty="0">
                <a:solidFill>
                  <a:schemeClr val="tx1"/>
                </a:solidFill>
              </a:rPr>
              <a:t>Go to katelynjardine.com </a:t>
            </a:r>
          </a:p>
          <a:p>
            <a:r>
              <a:rPr lang="en-CA" sz="2800" dirty="0">
                <a:solidFill>
                  <a:schemeClr val="tx1"/>
                </a:solidFill>
              </a:rPr>
              <a:t>Click on Samples of Work -&gt; 2020 What’s in a Name? Resources.</a:t>
            </a:r>
          </a:p>
          <a:p>
            <a:r>
              <a:rPr lang="en-CA" sz="2800" dirty="0">
                <a:solidFill>
                  <a:schemeClr val="tx1"/>
                </a:solidFill>
              </a:rPr>
              <a:t>Katelynjardine.com -&gt; Samples of Work -&gt; Star Quilt Project</a:t>
            </a:r>
          </a:p>
          <a:p>
            <a:r>
              <a:rPr lang="en-CA" sz="2800" dirty="0">
                <a:solidFill>
                  <a:schemeClr val="tx1"/>
                </a:solidFill>
              </a:rPr>
              <a:t>Katelynjardine.com -&gt; Samples of Work-&gt; Wonder Boards</a:t>
            </a:r>
          </a:p>
          <a:p>
            <a:r>
              <a:rPr lang="en-CA" sz="2800" dirty="0">
                <a:hlinkClick r:id="rId2"/>
              </a:rPr>
              <a:t>https://elenigal33.wixsite.com/thestarquiltproject</a:t>
            </a:r>
            <a:r>
              <a:rPr lang="en-CA" sz="2800" dirty="0"/>
              <a:t>  Password: TAS2017</a:t>
            </a:r>
          </a:p>
          <a:p>
            <a:endParaRPr lang="en-CA" sz="2800" dirty="0">
              <a:solidFill>
                <a:schemeClr val="tx1"/>
              </a:solidFill>
            </a:endParaRPr>
          </a:p>
          <a:p>
            <a:endParaRPr lang="en-CA" sz="2800" dirty="0">
              <a:solidFill>
                <a:schemeClr val="tx1"/>
              </a:solidFill>
            </a:endParaRPr>
          </a:p>
        </p:txBody>
      </p:sp>
    </p:spTree>
    <p:extLst>
      <p:ext uri="{BB962C8B-B14F-4D97-AF65-F5344CB8AC3E}">
        <p14:creationId xmlns:p14="http://schemas.microsoft.com/office/powerpoint/2010/main" val="2233844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58A4F-FBBD-4C45-8BE2-89B15639D315}"/>
              </a:ext>
            </a:extLst>
          </p:cNvPr>
          <p:cNvSpPr txBox="1"/>
          <p:nvPr/>
        </p:nvSpPr>
        <p:spPr>
          <a:xfrm>
            <a:off x="1038386" y="821411"/>
            <a:ext cx="9701939" cy="5909310"/>
          </a:xfrm>
          <a:prstGeom prst="rect">
            <a:avLst/>
          </a:prstGeom>
          <a:noFill/>
        </p:spPr>
        <p:txBody>
          <a:bodyPr wrap="square" rtlCol="0">
            <a:spAutoFit/>
          </a:bodyPr>
          <a:lstStyle/>
          <a:p>
            <a:r>
              <a:rPr lang="en-CA" dirty="0"/>
              <a:t>Jardine, K. (2018). </a:t>
            </a:r>
            <a:r>
              <a:rPr lang="en-CA" i="1" dirty="0"/>
              <a:t>Fostering a Sense of Belonging Through the Wonder of Names</a:t>
            </a:r>
            <a:r>
              <a:rPr lang="en-CA" dirty="0"/>
              <a:t>. </a:t>
            </a:r>
          </a:p>
          <a:p>
            <a:r>
              <a:rPr lang="en-CA" dirty="0"/>
              <a:t>    Education Canada Magazine. </a:t>
            </a:r>
          </a:p>
          <a:p>
            <a:br>
              <a:rPr lang="en-CA" dirty="0"/>
            </a:br>
            <a:r>
              <a:rPr lang="en-CA" dirty="0"/>
              <a:t>Manitoba Government. Arts Education POS. (2011). Retrieved from      </a:t>
            </a:r>
            <a:r>
              <a:rPr lang="en-CA" u="sng" dirty="0">
                <a:hlinkClick r:id="rId2"/>
              </a:rPr>
              <a:t>https://www.edu.gov.mb.ca/k12/cur/arts/visual/framework_k-8.html</a:t>
            </a:r>
            <a:br>
              <a:rPr lang="en-CA" dirty="0">
                <a:hlinkClick r:id="rId2"/>
              </a:rPr>
            </a:br>
            <a:br>
              <a:rPr lang="en-CA" dirty="0">
                <a:hlinkClick r:id="rId2"/>
              </a:rPr>
            </a:br>
            <a:endParaRPr lang="en-CA" dirty="0"/>
          </a:p>
          <a:p>
            <a:r>
              <a:rPr lang="en-CA" dirty="0"/>
              <a:t>Manitoba Education. (2003). </a:t>
            </a:r>
            <a:r>
              <a:rPr lang="en-CA" i="1" dirty="0"/>
              <a:t>Integrating Aboriginal Perspectives into Curricula</a:t>
            </a:r>
            <a:r>
              <a:rPr lang="en-CA" dirty="0"/>
              <a:t>.</a:t>
            </a:r>
          </a:p>
          <a:p>
            <a:r>
              <a:rPr lang="en-CA" dirty="0"/>
              <a:t>Retrieved from </a:t>
            </a:r>
            <a:r>
              <a:rPr lang="en-CA" u="sng" dirty="0">
                <a:hlinkClick r:id="rId3"/>
              </a:rPr>
              <a:t>http://www.edu.gov.mb.ca/k12/docs/policy/abpersp/ab_persp.pdf</a:t>
            </a:r>
            <a:endParaRPr lang="en-CA" dirty="0"/>
          </a:p>
          <a:p>
            <a:br>
              <a:rPr lang="en-CA" dirty="0"/>
            </a:br>
            <a:r>
              <a:rPr lang="en-CA" dirty="0"/>
              <a:t>Manitoba Education and Training. </a:t>
            </a:r>
            <a:r>
              <a:rPr lang="en-CA" i="1" dirty="0"/>
              <a:t>Indigenous Education. Incorporating Aboriginal Perspectives: </a:t>
            </a:r>
            <a:endParaRPr lang="en-CA" dirty="0"/>
          </a:p>
          <a:p>
            <a:r>
              <a:rPr lang="en-CA" i="1" dirty="0"/>
              <a:t>A Theme-Based Curricular Approach.</a:t>
            </a:r>
            <a:r>
              <a:rPr lang="en-CA" dirty="0"/>
              <a:t> Retrieved from: </a:t>
            </a:r>
            <a:r>
              <a:rPr lang="en-CA" u="sng" dirty="0">
                <a:hlinkClick r:id="rId4"/>
              </a:rPr>
              <a:t>http://www.edu.gov.mb.ca/k12/abedu/perspectives/index.html</a:t>
            </a:r>
            <a:r>
              <a:rPr lang="en-CA" dirty="0"/>
              <a:t> </a:t>
            </a:r>
          </a:p>
          <a:p>
            <a:br>
              <a:rPr lang="en-CA" dirty="0"/>
            </a:br>
            <a:r>
              <a:rPr lang="en-CA" dirty="0"/>
              <a:t>Manitoba Government. Social Studies POS. (2007) </a:t>
            </a:r>
            <a:r>
              <a:rPr lang="en-CA" i="1" dirty="0"/>
              <a:t>Grade 9 Social Studies Overview </a:t>
            </a:r>
            <a:r>
              <a:rPr lang="en-CA" dirty="0"/>
              <a:t>(</a:t>
            </a:r>
            <a:r>
              <a:rPr lang="en-CA" dirty="0" err="1"/>
              <a:t>pg</a:t>
            </a:r>
            <a:r>
              <a:rPr lang="en-CA" dirty="0"/>
              <a:t> 1-23) </a:t>
            </a:r>
          </a:p>
          <a:p>
            <a:r>
              <a:rPr lang="en-CA" dirty="0"/>
              <a:t>           Retrieved from: </a:t>
            </a:r>
            <a:r>
              <a:rPr lang="en-CA" u="sng" dirty="0">
                <a:hlinkClick r:id="rId5"/>
              </a:rPr>
              <a:t>http://www.edu.gov.mb.ca/k12/cur/socstud</a:t>
            </a:r>
            <a:r>
              <a:rPr lang="en-CA" dirty="0">
                <a:hlinkClick r:id="rId5"/>
              </a:rPr>
              <a:t>/</a:t>
            </a:r>
            <a:r>
              <a:rPr lang="en-CA" u="sng" dirty="0">
                <a:hlinkClick r:id="rId5"/>
              </a:rPr>
              <a:t>foundation_gr9/overview1.pdf</a:t>
            </a:r>
            <a:endParaRPr lang="en-CA" dirty="0"/>
          </a:p>
          <a:p>
            <a:br>
              <a:rPr lang="en-CA" dirty="0"/>
            </a:br>
            <a:r>
              <a:rPr lang="en-CA" dirty="0"/>
              <a:t>Our Words, Our Ways - Alberta Education. (2011). </a:t>
            </a:r>
          </a:p>
          <a:p>
            <a:r>
              <a:rPr lang="en-CA" dirty="0"/>
              <a:t>Retrieved from: </a:t>
            </a:r>
            <a:r>
              <a:rPr lang="en-CA" u="sng" dirty="0">
                <a:hlinkClick r:id="rId6"/>
              </a:rPr>
              <a:t>https://education.alberta.ca/media/3615876/our-words-our-ways.pdf</a:t>
            </a:r>
            <a:endParaRPr lang="en-CA" dirty="0"/>
          </a:p>
          <a:p>
            <a:br>
              <a:rPr lang="en-CA" dirty="0"/>
            </a:br>
            <a:endParaRPr lang="en-CA" dirty="0"/>
          </a:p>
        </p:txBody>
      </p:sp>
    </p:spTree>
    <p:extLst>
      <p:ext uri="{BB962C8B-B14F-4D97-AF65-F5344CB8AC3E}">
        <p14:creationId xmlns:p14="http://schemas.microsoft.com/office/powerpoint/2010/main" val="372133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7550-33C0-4441-93A8-9B99FFA1F747}"/>
              </a:ext>
            </a:extLst>
          </p:cNvPr>
          <p:cNvSpPr>
            <a:spLocks noGrp="1"/>
          </p:cNvSpPr>
          <p:nvPr>
            <p:ph type="title"/>
          </p:nvPr>
        </p:nvSpPr>
        <p:spPr/>
        <p:txBody>
          <a:bodyPr/>
          <a:lstStyle/>
          <a:p>
            <a:r>
              <a:rPr lang="en-CA" dirty="0"/>
              <a:t>The Plan: </a:t>
            </a:r>
          </a:p>
        </p:txBody>
      </p:sp>
      <p:sp>
        <p:nvSpPr>
          <p:cNvPr id="3" name="Content Placeholder 2">
            <a:extLst>
              <a:ext uri="{FF2B5EF4-FFF2-40B4-BE49-F238E27FC236}">
                <a16:creationId xmlns:a16="http://schemas.microsoft.com/office/drawing/2014/main" id="{42BDEC77-1BFF-4456-ADE6-6A4677AA57E5}"/>
              </a:ext>
            </a:extLst>
          </p:cNvPr>
          <p:cNvSpPr>
            <a:spLocks noGrp="1"/>
          </p:cNvSpPr>
          <p:nvPr>
            <p:ph idx="1"/>
          </p:nvPr>
        </p:nvSpPr>
        <p:spPr>
          <a:xfrm>
            <a:off x="1140352" y="1726163"/>
            <a:ext cx="9875519" cy="4369837"/>
          </a:xfrm>
        </p:spPr>
        <p:txBody>
          <a:bodyPr>
            <a:normAutofit fontScale="92500" lnSpcReduction="10000"/>
          </a:bodyPr>
          <a:lstStyle/>
          <a:p>
            <a:r>
              <a:rPr lang="en-CA" sz="2400" dirty="0">
                <a:solidFill>
                  <a:schemeClr val="tx1"/>
                </a:solidFill>
              </a:rPr>
              <a:t>Part I: Wonderments and Name Giving  (40-50 mins)</a:t>
            </a:r>
            <a:br>
              <a:rPr lang="en-CA" sz="2400" dirty="0"/>
            </a:br>
            <a:r>
              <a:rPr lang="en-CA" sz="2400" dirty="0"/>
              <a:t>(5 minute  Movement/Brain Break) </a:t>
            </a:r>
            <a:br>
              <a:rPr lang="en-CA" sz="2400" dirty="0"/>
            </a:br>
            <a:endParaRPr lang="en-CA" sz="2400" dirty="0"/>
          </a:p>
          <a:p>
            <a:r>
              <a:rPr lang="en-CA" sz="2400" dirty="0">
                <a:solidFill>
                  <a:schemeClr val="tx1"/>
                </a:solidFill>
              </a:rPr>
              <a:t>Part II: Creating a Praxis (The Pedagogy and Name Exploration) (30-40 mins)</a:t>
            </a:r>
            <a:br>
              <a:rPr lang="en-CA" sz="2400" dirty="0"/>
            </a:br>
            <a:r>
              <a:rPr lang="en-CA" sz="2400" dirty="0"/>
              <a:t>(5 minute Movement/Brain Break) </a:t>
            </a:r>
            <a:br>
              <a:rPr lang="en-CA" sz="2400" dirty="0"/>
            </a:br>
            <a:endParaRPr lang="en-CA" sz="2400" dirty="0"/>
          </a:p>
          <a:p>
            <a:r>
              <a:rPr lang="en-CA" sz="2400" dirty="0">
                <a:solidFill>
                  <a:schemeClr val="tx1"/>
                </a:solidFill>
              </a:rPr>
              <a:t>Part III: Star Quilts A Fascinating Tradition (30-40 mins)</a:t>
            </a:r>
            <a:br>
              <a:rPr lang="en-CA" sz="2400" dirty="0"/>
            </a:br>
            <a:r>
              <a:rPr lang="en-CA" sz="2400" dirty="0"/>
              <a:t>(5 Minute Break) </a:t>
            </a:r>
            <a:br>
              <a:rPr lang="en-CA" sz="2400" dirty="0"/>
            </a:br>
            <a:endParaRPr lang="en-CA" sz="2400" dirty="0"/>
          </a:p>
          <a:p>
            <a:r>
              <a:rPr lang="en-CA" sz="2400" dirty="0">
                <a:solidFill>
                  <a:schemeClr val="tx1"/>
                </a:solidFill>
              </a:rPr>
              <a:t>Part IV: Building Community (Creating our Diamonds, Time to Explore Resources and Final Reflections) (25-30 mins)</a:t>
            </a:r>
          </a:p>
          <a:p>
            <a:r>
              <a:rPr lang="en-CA" sz="2400" dirty="0"/>
              <a:t>Have a great weekend! </a:t>
            </a:r>
          </a:p>
        </p:txBody>
      </p:sp>
    </p:spTree>
    <p:extLst>
      <p:ext uri="{BB962C8B-B14F-4D97-AF65-F5344CB8AC3E}">
        <p14:creationId xmlns:p14="http://schemas.microsoft.com/office/powerpoint/2010/main" val="2610505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0C1195-4FB7-49BB-A8B8-5B4279B737CB}"/>
              </a:ext>
            </a:extLst>
          </p:cNvPr>
          <p:cNvSpPr txBox="1"/>
          <p:nvPr/>
        </p:nvSpPr>
        <p:spPr>
          <a:xfrm>
            <a:off x="945396" y="790414"/>
            <a:ext cx="10804881" cy="1477328"/>
          </a:xfrm>
          <a:prstGeom prst="rect">
            <a:avLst/>
          </a:prstGeom>
          <a:noFill/>
        </p:spPr>
        <p:txBody>
          <a:bodyPr wrap="none" rtlCol="0">
            <a:spAutoFit/>
          </a:bodyPr>
          <a:lstStyle/>
          <a:p>
            <a:r>
              <a:rPr lang="en-CA" dirty="0"/>
              <a:t>The Guardian. </a:t>
            </a:r>
            <a:r>
              <a:rPr lang="en-CA" i="1" dirty="0"/>
              <a:t>Names Really Do Matte</a:t>
            </a:r>
            <a:r>
              <a:rPr lang="en-CA" dirty="0"/>
              <a:t>r. (2017, April 29)  Retrieved from: </a:t>
            </a:r>
          </a:p>
          <a:p>
            <a:r>
              <a:rPr lang="en-CA" dirty="0"/>
              <a:t>    </a:t>
            </a:r>
            <a:r>
              <a:rPr lang="en-CA" u="sng" dirty="0">
                <a:hlinkClick r:id="rId2"/>
              </a:rPr>
              <a:t>https://www.theguardian.com/science/2007/apr/29/theobserversuknewspages.uknews</a:t>
            </a:r>
            <a:endParaRPr lang="en-CA" u="sng" dirty="0"/>
          </a:p>
          <a:p>
            <a:endParaRPr lang="en-CA" dirty="0"/>
          </a:p>
          <a:p>
            <a:r>
              <a:rPr lang="en-CA" dirty="0"/>
              <a:t>Aoki, Ted. T. (2012). Layered Voices of Teaching The Uncannily Correct and the Elusively True ( 1992) In W. Pinar &amp; </a:t>
            </a:r>
          </a:p>
          <a:p>
            <a:r>
              <a:rPr lang="en-CA" dirty="0"/>
              <a:t>	R. Irwin (Ed).  </a:t>
            </a:r>
            <a:r>
              <a:rPr lang="en-CA" i="1" dirty="0"/>
              <a:t>Curriculum in A New Key</a:t>
            </a:r>
            <a:r>
              <a:rPr lang="en-CA" dirty="0"/>
              <a:t>. New York, NY: Routledge</a:t>
            </a:r>
          </a:p>
        </p:txBody>
      </p:sp>
    </p:spTree>
    <p:extLst>
      <p:ext uri="{BB962C8B-B14F-4D97-AF65-F5344CB8AC3E}">
        <p14:creationId xmlns:p14="http://schemas.microsoft.com/office/powerpoint/2010/main" val="282649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328E-C511-4E16-98D1-8D3D745E71DB}"/>
              </a:ext>
            </a:extLst>
          </p:cNvPr>
          <p:cNvSpPr>
            <a:spLocks noGrp="1"/>
          </p:cNvSpPr>
          <p:nvPr>
            <p:ph type="title"/>
          </p:nvPr>
        </p:nvSpPr>
        <p:spPr>
          <a:xfrm>
            <a:off x="1158240" y="1300065"/>
            <a:ext cx="9875520" cy="1356360"/>
          </a:xfrm>
        </p:spPr>
        <p:txBody>
          <a:bodyPr/>
          <a:lstStyle/>
          <a:p>
            <a:pPr algn="ctr"/>
            <a:r>
              <a:rPr lang="en-CA" dirty="0"/>
              <a:t>Part I:</a:t>
            </a:r>
            <a:r>
              <a:rPr lang="en-CA" dirty="0">
                <a:solidFill>
                  <a:schemeClr val="tx1"/>
                </a:solidFill>
              </a:rPr>
              <a:t>  Wonderments and Name Giving  (40-50 mins)</a:t>
            </a:r>
            <a:r>
              <a:rPr lang="en-CA" dirty="0"/>
              <a:t> </a:t>
            </a:r>
          </a:p>
        </p:txBody>
      </p:sp>
      <p:pic>
        <p:nvPicPr>
          <p:cNvPr id="2052" name="Picture 4" descr="Image result for Thought bubble">
            <a:extLst>
              <a:ext uri="{FF2B5EF4-FFF2-40B4-BE49-F238E27FC236}">
                <a16:creationId xmlns:a16="http://schemas.microsoft.com/office/drawing/2014/main" id="{B630B304-65E8-4BB0-ADC8-6BDC999E2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853" y="2656425"/>
            <a:ext cx="3674294" cy="396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115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1C7C-1122-472C-B3BF-7CE63BF64CE2}"/>
              </a:ext>
            </a:extLst>
          </p:cNvPr>
          <p:cNvSpPr>
            <a:spLocks noGrp="1"/>
          </p:cNvSpPr>
          <p:nvPr>
            <p:ph type="title"/>
          </p:nvPr>
        </p:nvSpPr>
        <p:spPr>
          <a:xfrm>
            <a:off x="261257" y="276738"/>
            <a:ext cx="10504712" cy="1303867"/>
          </a:xfrm>
        </p:spPr>
        <p:txBody>
          <a:bodyPr>
            <a:normAutofit/>
          </a:bodyPr>
          <a:lstStyle/>
          <a:p>
            <a:r>
              <a:rPr lang="en-CA" dirty="0">
                <a:solidFill>
                  <a:srgbClr val="262626"/>
                </a:solidFill>
              </a:rPr>
              <a:t>Personal Book of </a:t>
            </a:r>
            <a:br>
              <a:rPr lang="en-CA" dirty="0">
                <a:solidFill>
                  <a:srgbClr val="262626"/>
                </a:solidFill>
              </a:rPr>
            </a:br>
            <a:r>
              <a:rPr lang="en-CA" dirty="0">
                <a:solidFill>
                  <a:srgbClr val="262626"/>
                </a:solidFill>
              </a:rPr>
              <a:t>Wonder</a:t>
            </a:r>
          </a:p>
        </p:txBody>
      </p:sp>
      <p:sp>
        <p:nvSpPr>
          <p:cNvPr id="3" name="Content Placeholder 2">
            <a:extLst>
              <a:ext uri="{FF2B5EF4-FFF2-40B4-BE49-F238E27FC236}">
                <a16:creationId xmlns:a16="http://schemas.microsoft.com/office/drawing/2014/main" id="{4D5CBF40-4DD3-470F-A8B3-E8973A3A848F}"/>
              </a:ext>
            </a:extLst>
          </p:cNvPr>
          <p:cNvSpPr>
            <a:spLocks noGrp="1"/>
          </p:cNvSpPr>
          <p:nvPr>
            <p:ph idx="1"/>
          </p:nvPr>
        </p:nvSpPr>
        <p:spPr>
          <a:xfrm>
            <a:off x="434970" y="1965959"/>
            <a:ext cx="6270170" cy="3814355"/>
          </a:xfrm>
        </p:spPr>
        <p:txBody>
          <a:bodyPr>
            <a:normAutofit fontScale="92500" lnSpcReduction="10000"/>
          </a:bodyPr>
          <a:lstStyle/>
          <a:p>
            <a:pPr marL="0" indent="0">
              <a:buNone/>
            </a:pPr>
            <a:r>
              <a:rPr lang="en-CA" sz="3800" dirty="0">
                <a:solidFill>
                  <a:srgbClr val="262626"/>
                </a:solidFill>
                <a:effectLst>
                  <a:outerShdw blurRad="38100" dist="38100" dir="2700000" algn="tl">
                    <a:srgbClr val="000000">
                      <a:alpha val="43137"/>
                    </a:srgbClr>
                  </a:outerShdw>
                </a:effectLst>
              </a:rPr>
              <a:t>“It is possible for us to meet this world and the other subjects which make up this world and to stand face to face with them- to feel wonder, amazement and a sense of mystery.”</a:t>
            </a:r>
          </a:p>
          <a:p>
            <a:pPr marL="0" indent="0">
              <a:buNone/>
            </a:pPr>
            <a:r>
              <a:rPr lang="en-CA" sz="3800" dirty="0">
                <a:solidFill>
                  <a:srgbClr val="262626"/>
                </a:solidFill>
              </a:rPr>
              <a:t>(</a:t>
            </a:r>
            <a:r>
              <a:rPr lang="en-CA" sz="3800" dirty="0" err="1">
                <a:solidFill>
                  <a:srgbClr val="262626"/>
                </a:solidFill>
              </a:rPr>
              <a:t>Huebener</a:t>
            </a:r>
            <a:r>
              <a:rPr lang="en-CA" sz="3800" dirty="0">
                <a:solidFill>
                  <a:srgbClr val="262626"/>
                </a:solidFill>
              </a:rPr>
              <a:t>) </a:t>
            </a:r>
            <a:br>
              <a:rPr lang="en-CA" sz="2200" dirty="0">
                <a:solidFill>
                  <a:srgbClr val="262626"/>
                </a:solidFill>
              </a:rPr>
            </a:br>
            <a:br>
              <a:rPr lang="en-CA" sz="2200" dirty="0">
                <a:solidFill>
                  <a:srgbClr val="262626"/>
                </a:solidFill>
              </a:rPr>
            </a:br>
            <a:endParaRPr lang="en-CA" sz="2200" dirty="0">
              <a:solidFill>
                <a:srgbClr val="262626"/>
              </a:solidFill>
            </a:endParaRPr>
          </a:p>
        </p:txBody>
      </p:sp>
      <p:pic>
        <p:nvPicPr>
          <p:cNvPr id="4" name="Picture 3">
            <a:extLst>
              <a:ext uri="{FF2B5EF4-FFF2-40B4-BE49-F238E27FC236}">
                <a16:creationId xmlns:a16="http://schemas.microsoft.com/office/drawing/2014/main" id="{11AB88BA-0815-4921-B18E-232F7CDFE2D6}"/>
              </a:ext>
            </a:extLst>
          </p:cNvPr>
          <p:cNvPicPr>
            <a:picLocks noChangeAspect="1"/>
          </p:cNvPicPr>
          <p:nvPr/>
        </p:nvPicPr>
        <p:blipFill>
          <a:blip r:embed="rId3"/>
          <a:stretch>
            <a:fillRect/>
          </a:stretch>
        </p:blipFill>
        <p:spPr>
          <a:xfrm>
            <a:off x="6818333" y="484534"/>
            <a:ext cx="4938697" cy="5888931"/>
          </a:xfrm>
          <a:prstGeom prst="rect">
            <a:avLst/>
          </a:prstGeom>
          <a:ln w="57150" cmpd="thickThin">
            <a:solidFill>
              <a:srgbClr val="7F7F7F"/>
            </a:solidFill>
            <a:miter lim="800000"/>
          </a:ln>
        </p:spPr>
      </p:pic>
    </p:spTree>
    <p:extLst>
      <p:ext uri="{BB962C8B-B14F-4D97-AF65-F5344CB8AC3E}">
        <p14:creationId xmlns:p14="http://schemas.microsoft.com/office/powerpoint/2010/main" val="263210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B6BE-5C91-4EB5-8201-7E4DF5851335}"/>
              </a:ext>
            </a:extLst>
          </p:cNvPr>
          <p:cNvSpPr>
            <a:spLocks noGrp="1"/>
          </p:cNvSpPr>
          <p:nvPr>
            <p:ph type="title"/>
          </p:nvPr>
        </p:nvSpPr>
        <p:spPr>
          <a:xfrm>
            <a:off x="1305724" y="807919"/>
            <a:ext cx="9875520" cy="1356360"/>
          </a:xfrm>
        </p:spPr>
        <p:txBody>
          <a:bodyPr>
            <a:normAutofit fontScale="90000"/>
          </a:bodyPr>
          <a:lstStyle/>
          <a:p>
            <a:r>
              <a:rPr lang="en-US" sz="3100" b="1" i="1" dirty="0"/>
              <a:t>FIRST……</a:t>
            </a:r>
            <a:r>
              <a:rPr lang="en-US" sz="3100" dirty="0"/>
              <a:t>In the clouds below write ideas, answers or thoughts about the following questions. Note there are no right or wrong answers</a:t>
            </a:r>
            <a:r>
              <a:rPr lang="en-US" dirty="0"/>
              <a:t>.</a:t>
            </a:r>
            <a:endParaRPr lang="en-CA" dirty="0"/>
          </a:p>
        </p:txBody>
      </p:sp>
      <p:pic>
        <p:nvPicPr>
          <p:cNvPr id="3074" name="Picture 2">
            <a:extLst>
              <a:ext uri="{FF2B5EF4-FFF2-40B4-BE49-F238E27FC236}">
                <a16:creationId xmlns:a16="http://schemas.microsoft.com/office/drawing/2014/main" id="{D2E92384-669B-416B-B060-E66EFF860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39" y="3482850"/>
            <a:ext cx="3898146" cy="1926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6D1016D-E3C0-45CE-A893-203A7F58B0BD}"/>
              </a:ext>
            </a:extLst>
          </p:cNvPr>
          <p:cNvSpPr/>
          <p:nvPr/>
        </p:nvSpPr>
        <p:spPr>
          <a:xfrm>
            <a:off x="1421932" y="2788609"/>
            <a:ext cx="4019049" cy="369332"/>
          </a:xfrm>
          <a:prstGeom prst="rect">
            <a:avLst/>
          </a:prstGeom>
        </p:spPr>
        <p:txBody>
          <a:bodyPr wrap="none">
            <a:spAutoFit/>
          </a:bodyPr>
          <a:lstStyle/>
          <a:p>
            <a:r>
              <a:rPr lang="en-US" dirty="0">
                <a:solidFill>
                  <a:srgbClr val="000000"/>
                </a:solidFill>
                <a:latin typeface="Century Gothic" panose="020B0502020202020204" pitchFamily="34" charset="0"/>
              </a:rPr>
              <a:t>What do I know about my name? </a:t>
            </a:r>
            <a:endParaRPr lang="en-CA" dirty="0"/>
          </a:p>
        </p:txBody>
      </p:sp>
      <p:sp>
        <p:nvSpPr>
          <p:cNvPr id="5" name="Rectangle 4">
            <a:extLst>
              <a:ext uri="{FF2B5EF4-FFF2-40B4-BE49-F238E27FC236}">
                <a16:creationId xmlns:a16="http://schemas.microsoft.com/office/drawing/2014/main" id="{3EC7C297-7792-4AFB-A89C-D769EA5ECFB8}"/>
              </a:ext>
            </a:extLst>
          </p:cNvPr>
          <p:cNvSpPr/>
          <p:nvPr/>
        </p:nvSpPr>
        <p:spPr>
          <a:xfrm>
            <a:off x="5954933" y="4763359"/>
            <a:ext cx="6096000" cy="646331"/>
          </a:xfrm>
          <a:prstGeom prst="rect">
            <a:avLst/>
          </a:prstGeom>
        </p:spPr>
        <p:txBody>
          <a:bodyPr>
            <a:spAutoFit/>
          </a:bodyPr>
          <a:lstStyle/>
          <a:p>
            <a:br>
              <a:rPr lang="en-US" dirty="0"/>
            </a:br>
            <a:r>
              <a:rPr lang="en-US" sz="1600" dirty="0">
                <a:solidFill>
                  <a:srgbClr val="000000"/>
                </a:solidFill>
                <a:latin typeface="Century Gothic" panose="020B0502020202020204" pitchFamily="34" charset="0"/>
              </a:rPr>
              <a:t>      </a:t>
            </a:r>
            <a:r>
              <a:rPr lang="en-US" dirty="0">
                <a:solidFill>
                  <a:srgbClr val="000000"/>
                </a:solidFill>
                <a:latin typeface="Century Gothic" panose="020B0502020202020204" pitchFamily="34" charset="0"/>
              </a:rPr>
              <a:t>What do I know about how I got my name?</a:t>
            </a:r>
            <a:endParaRPr lang="en-CA" dirty="0"/>
          </a:p>
        </p:txBody>
      </p:sp>
      <p:pic>
        <p:nvPicPr>
          <p:cNvPr id="7" name="Picture 2">
            <a:extLst>
              <a:ext uri="{FF2B5EF4-FFF2-40B4-BE49-F238E27FC236}">
                <a16:creationId xmlns:a16="http://schemas.microsoft.com/office/drawing/2014/main" id="{2130694B-F252-4148-B0B1-032621B67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1893" y="2788609"/>
            <a:ext cx="3898146" cy="192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46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5451" y="1423023"/>
            <a:ext cx="6166894" cy="4619218"/>
          </a:xfrm>
          <a:prstGeom prst="rect">
            <a:avLst/>
          </a:prstGeom>
        </p:spPr>
      </p:pic>
      <p:sp>
        <p:nvSpPr>
          <p:cNvPr id="5" name="TextBox 4"/>
          <p:cNvSpPr txBox="1"/>
          <p:nvPr/>
        </p:nvSpPr>
        <p:spPr>
          <a:xfrm>
            <a:off x="4692827" y="523371"/>
            <a:ext cx="2806346" cy="584775"/>
          </a:xfrm>
          <a:prstGeom prst="rect">
            <a:avLst/>
          </a:prstGeom>
          <a:noFill/>
        </p:spPr>
        <p:txBody>
          <a:bodyPr wrap="none" rtlCol="0">
            <a:spAutoFit/>
          </a:bodyPr>
          <a:lstStyle/>
          <a:p>
            <a:r>
              <a:rPr lang="en-US" sz="3200" dirty="0"/>
              <a:t>It’s story time…</a:t>
            </a:r>
          </a:p>
        </p:txBody>
      </p:sp>
    </p:spTree>
    <p:extLst>
      <p:ext uri="{BB962C8B-B14F-4D97-AF65-F5344CB8AC3E}">
        <p14:creationId xmlns:p14="http://schemas.microsoft.com/office/powerpoint/2010/main" val="39514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2270</Words>
  <Application>Microsoft Office PowerPoint</Application>
  <PresentationFormat>Widescreen</PresentationFormat>
  <Paragraphs>154</Paragraphs>
  <Slides>50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Calibri</vt:lpstr>
      <vt:lpstr>Century Gothic</vt:lpstr>
      <vt:lpstr>Corbel</vt:lpstr>
      <vt:lpstr>Basis</vt:lpstr>
      <vt:lpstr>Please sit at a table in groups of 4 or 5. </vt:lpstr>
      <vt:lpstr>What’s in a Name? Fostering a Sense of Belonging Through the Wonder of Names. </vt:lpstr>
      <vt:lpstr>Who am I?  Why does this work matter? </vt:lpstr>
      <vt:lpstr>Hopes and Goals</vt:lpstr>
      <vt:lpstr>The Plan: </vt:lpstr>
      <vt:lpstr>Part I:  Wonderments and Name Giving  (40-50 mins) </vt:lpstr>
      <vt:lpstr>Personal Book of  Wonder</vt:lpstr>
      <vt:lpstr>FIRST……In the clouds below write ideas, answers or thoughts about the following questions. Note there are no right or wrong answers.</vt:lpstr>
      <vt:lpstr>PowerPoint Presentation</vt:lpstr>
      <vt:lpstr>Now…… Create at least 3-5 questions you have relating to any of the following words or topics. You also may come up with other questions that involve other words or topics relating to names or the story we just read</vt:lpstr>
      <vt:lpstr>Read the short poem “To No One In Particular.” Circle, highlight or underline words or phrases that stand out to you. Include a reason why this word or phrase stood out to you. </vt:lpstr>
      <vt:lpstr>Wonder: </vt:lpstr>
      <vt:lpstr>FINALLY…..Think back to the questions you created and the ideas, thoughts, or words that stood out to you today. See if you can create 4 I wonder statement. </vt:lpstr>
      <vt:lpstr>Next….</vt:lpstr>
      <vt:lpstr>PowerPoint Presentation</vt:lpstr>
      <vt:lpstr>Finally…</vt:lpstr>
      <vt:lpstr>Share with out with your table group….</vt:lpstr>
      <vt:lpstr>PowerPoint Presentation</vt:lpstr>
      <vt:lpstr>5 Minute Brain and Movement Break</vt:lpstr>
      <vt:lpstr>Part II: Creating a Praxis (The Pedagogy and Name Exploration) (30-40 mins)</vt:lpstr>
      <vt:lpstr>Who am I? (As a teacher I am…. ) </vt:lpstr>
      <vt:lpstr>Individually read the article “Working from Within” by William Pinar</vt:lpstr>
      <vt:lpstr>In your table groups share out your thinking (3:2:1) about this article…..</vt:lpstr>
      <vt:lpstr>Post-it’s Part II:</vt:lpstr>
      <vt:lpstr>Challenge:</vt:lpstr>
      <vt:lpstr>Journeying </vt:lpstr>
      <vt:lpstr>Curricular Implications</vt:lpstr>
      <vt:lpstr>PowerPoint Presentation</vt:lpstr>
      <vt:lpstr>5 Minute Brain Break</vt:lpstr>
      <vt:lpstr> Part III: Star Quilts A Fascinating Tradition</vt:lpstr>
      <vt:lpstr>Where the journey began..</vt:lpstr>
      <vt:lpstr>PowerPoint Presentation</vt:lpstr>
      <vt:lpstr>History of the Star Quilt in A Nut Shell</vt:lpstr>
      <vt:lpstr>Read the Star Quilt Story at Your Table</vt:lpstr>
      <vt:lpstr>PowerPoint Presentation</vt:lpstr>
      <vt:lpstr>5 minute brain break</vt:lpstr>
      <vt:lpstr>Part IV: Creating A Star Quilt</vt:lpstr>
      <vt:lpstr>You will be creating a piece of a quilt. Your piece of the quilt has to represent who you are. </vt:lpstr>
      <vt:lpstr>Step 1: </vt:lpstr>
      <vt:lpstr>Final/ Good Copy of Diamond Design</vt:lpstr>
      <vt:lpstr>PowerPoint Presentation</vt:lpstr>
      <vt:lpstr>Written Response </vt:lpstr>
      <vt:lpstr>Share your diamond with your table group and determine what unique thing each of you bring to your community. </vt:lpstr>
      <vt:lpstr>Piecing the Quilt Together</vt:lpstr>
      <vt:lpstr>PowerPoint Presentation</vt:lpstr>
      <vt:lpstr>PowerPoint Presentation</vt:lpstr>
      <vt:lpstr>PowerPoint Presentation</vt:lpstr>
      <vt:lpstr>Give you some time to explore the handouts and resources available: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sit at a table in groups of 4 or 5. </dc:title>
  <dc:creator>Katelyn Jardine</dc:creator>
  <cp:lastModifiedBy>Katelyn Jardine</cp:lastModifiedBy>
  <cp:revision>3</cp:revision>
  <dcterms:created xsi:type="dcterms:W3CDTF">2020-02-21T04:42:04Z</dcterms:created>
  <dcterms:modified xsi:type="dcterms:W3CDTF">2020-02-21T04:52:07Z</dcterms:modified>
</cp:coreProperties>
</file>